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91" r:id="rId2"/>
    <p:sldId id="295" r:id="rId3"/>
    <p:sldId id="298" r:id="rId4"/>
    <p:sldId id="299" r:id="rId5"/>
    <p:sldId id="297" r:id="rId6"/>
    <p:sldId id="302" r:id="rId7"/>
    <p:sldId id="395" r:id="rId8"/>
    <p:sldId id="303" r:id="rId9"/>
    <p:sldId id="304" r:id="rId10"/>
    <p:sldId id="305" r:id="rId11"/>
    <p:sldId id="306" r:id="rId12"/>
    <p:sldId id="307" r:id="rId13"/>
    <p:sldId id="308" r:id="rId14"/>
    <p:sldId id="309" r:id="rId15"/>
    <p:sldId id="310" r:id="rId16"/>
    <p:sldId id="311" r:id="rId17"/>
    <p:sldId id="408" r:id="rId18"/>
    <p:sldId id="415" r:id="rId19"/>
    <p:sldId id="314" r:id="rId20"/>
    <p:sldId id="411" r:id="rId21"/>
    <p:sldId id="410" r:id="rId22"/>
    <p:sldId id="317" r:id="rId23"/>
    <p:sldId id="412" r:id="rId24"/>
    <p:sldId id="319" r:id="rId25"/>
    <p:sldId id="414" r:id="rId26"/>
    <p:sldId id="322" r:id="rId27"/>
    <p:sldId id="41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000" y="-6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D9A367-B7AC-7F4A-891A-4D0C0F191609}" type="datetimeFigureOut">
              <a:rPr lang="en-US" smtClean="0"/>
              <a:t>2/11/18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F648B4-1CB2-5846-8D2A-C58F83ABB566}" type="slidenum">
              <a:rPr lang="en-US" smtClean="0"/>
              <a:t>‹#›</a:t>
            </a:fld>
            <a:endParaRPr lang="en-US"/>
          </a:p>
        </p:txBody>
      </p:sp>
    </p:spTree>
    <p:extLst>
      <p:ext uri="{BB962C8B-B14F-4D97-AF65-F5344CB8AC3E}">
        <p14:creationId xmlns:p14="http://schemas.microsoft.com/office/powerpoint/2010/main" val="23417639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7B3BB8-12B5-AC42-9ABF-A5583F7C0E00}" type="datetimeFigureOut">
              <a:rPr lang="en-US" smtClean="0"/>
              <a:t>2/11/18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37FCE-84DC-7E46-B336-040214898B6D}" type="slidenum">
              <a:rPr lang="en-US" smtClean="0"/>
              <a:t>‹#›</a:t>
            </a:fld>
            <a:endParaRPr lang="en-US"/>
          </a:p>
        </p:txBody>
      </p:sp>
    </p:spTree>
    <p:extLst>
      <p:ext uri="{BB962C8B-B14F-4D97-AF65-F5344CB8AC3E}">
        <p14:creationId xmlns:p14="http://schemas.microsoft.com/office/powerpoint/2010/main" val="8559191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a:buChar char="•"/>
            </a:pPr>
            <a:r>
              <a:rPr lang="en-US" dirty="0" smtClean="0"/>
              <a:t>Large-scale</a:t>
            </a:r>
            <a:r>
              <a:rPr lang="en-US" baseline="0" dirty="0" smtClean="0"/>
              <a:t> approaches; systems approaches; omics approaches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How can we use the potential of big data and</a:t>
            </a:r>
            <a:r>
              <a:rPr lang="en-US" baseline="0" dirty="0" smtClean="0"/>
              <a:t> our knowledge on biological mechanisms to build advanced algorithms and computational tools </a:t>
            </a:r>
            <a:r>
              <a:rPr lang="en-US" dirty="0" smtClean="0"/>
              <a:t>to advance precision medicine?</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Can we make it</a:t>
            </a:r>
            <a:r>
              <a:rPr lang="en-US" baseline="0" dirty="0" smtClean="0"/>
              <a:t> in time for </a:t>
            </a:r>
            <a:r>
              <a:rPr lang="en-US" baseline="0" smtClean="0"/>
              <a:t>actionable therapy?</a:t>
            </a:r>
            <a:endParaRPr lang="en-US" smtClean="0"/>
          </a:p>
          <a:p>
            <a:endParaRPr lang="en-US" dirty="0" smtClean="0">
              <a:latin typeface="Arial" charset="0"/>
            </a:endParaRP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49BA5D-AA5B-417F-AF06-B57FF951DFC1}"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itchFamily="34" charset="0"/>
              </a:rPr>
              <a:t>As clearly seen in these examples, </a:t>
            </a:r>
            <a:r>
              <a:rPr lang="en-US" sz="900" b="1" u="sng" dirty="0">
                <a:latin typeface="Arial" pitchFamily="34" charset="0"/>
              </a:rPr>
              <a:t>metabolite-driven cooperative relationships</a:t>
            </a:r>
            <a:r>
              <a:rPr lang="en-US" sz="900" b="1" dirty="0">
                <a:latin typeface="Arial" pitchFamily="34" charset="0"/>
              </a:rPr>
              <a:t> </a:t>
            </a:r>
            <a:r>
              <a:rPr lang="en-US" sz="900" dirty="0">
                <a:latin typeface="Arial" pitchFamily="34" charset="0"/>
              </a:rPr>
              <a:t>are pervasively seen throughout the entire network (Fig. 1). </a:t>
            </a:r>
          </a:p>
          <a:p>
            <a:r>
              <a:rPr lang="en-US" sz="900" dirty="0">
                <a:latin typeface="Arial" pitchFamily="34" charset="0"/>
              </a:rPr>
              <a:t>Using NJS16, we can now begin to explore the </a:t>
            </a:r>
            <a:r>
              <a:rPr lang="en-US" sz="900" b="1" u="sng" dirty="0">
                <a:latin typeface="Arial" pitchFamily="34" charset="0"/>
              </a:rPr>
              <a:t>organizing characteristics of global microbial metabolic activities</a:t>
            </a:r>
            <a:r>
              <a:rPr lang="en-US" sz="900" b="1" dirty="0">
                <a:latin typeface="Arial" pitchFamily="34" charset="0"/>
              </a:rPr>
              <a:t> </a:t>
            </a:r>
            <a:r>
              <a:rPr lang="en-US" sz="900" dirty="0">
                <a:latin typeface="Arial" pitchFamily="34" charset="0"/>
              </a:rPr>
              <a:t>in the human gut environment.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16</a:t>
            </a:fld>
            <a:endParaRPr lang="en-US"/>
          </a:p>
        </p:txBody>
      </p:sp>
    </p:spTree>
    <p:extLst>
      <p:ext uri="{BB962C8B-B14F-4D97-AF65-F5344CB8AC3E}">
        <p14:creationId xmlns:p14="http://schemas.microsoft.com/office/powerpoint/2010/main" val="407111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Structural properties of NJS16</a:t>
            </a:r>
          </a:p>
          <a:p>
            <a:r>
              <a:rPr lang="en-US" dirty="0" smtClean="0"/>
              <a:t>Metabolites are highly uneven in terms of their usage</a:t>
            </a:r>
            <a:r>
              <a:rPr lang="en-US" baseline="0" dirty="0" smtClean="0"/>
              <a:t> by microbes!</a:t>
            </a:r>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17</a:t>
            </a:fld>
            <a:endParaRPr lang="en-US"/>
          </a:p>
        </p:txBody>
      </p:sp>
    </p:spTree>
    <p:extLst>
      <p:ext uri="{BB962C8B-B14F-4D97-AF65-F5344CB8AC3E}">
        <p14:creationId xmlns:p14="http://schemas.microsoft.com/office/powerpoint/2010/main" val="338441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433" eaLnBrk="0" fontAlgn="base" hangingPunct="0">
              <a:spcBef>
                <a:spcPct val="30000"/>
              </a:spcBef>
              <a:spcAft>
                <a:spcPct val="0"/>
              </a:spcAft>
              <a:defRPr/>
            </a:pPr>
            <a:r>
              <a:rPr lang="en-US" sz="1600" dirty="0"/>
              <a:t>This network, which we will call henceforth the microbial metabolic influence network (MIN), is based on actual microbial relative abundance information from the relevant T2D and control microbiome samples, i.e., context-specific abundance information. </a:t>
            </a:r>
          </a:p>
          <a:p>
            <a:pPr marL="282635" indent="-282635" defTabSz="904433" eaLnBrk="0" fontAlgn="base" hangingPunct="0">
              <a:spcBef>
                <a:spcPct val="30000"/>
              </a:spcBef>
              <a:spcAft>
                <a:spcPct val="0"/>
              </a:spcAft>
              <a:buFont typeface="Arial"/>
              <a:buChar char="•"/>
              <a:defRPr/>
            </a:pPr>
            <a:r>
              <a:rPr lang="en-US" sz="1600" dirty="0"/>
              <a:t>the </a:t>
            </a:r>
            <a:r>
              <a:rPr lang="en-US" sz="1600" b="1" dirty="0"/>
              <a:t>potential metabolic influence</a:t>
            </a:r>
            <a:r>
              <a:rPr lang="en-US" sz="1600" dirty="0"/>
              <a:t> of one entity i upon another entity j’s growth (and vice versa). The sign of this quantity can indicate whether the metabolic influence is positive (growth-</a:t>
            </a:r>
            <a:r>
              <a:rPr lang="en-US" sz="1600" dirty="0" err="1"/>
              <a:t>promotive</a:t>
            </a:r>
            <a:r>
              <a:rPr lang="en-US" sz="1600" dirty="0"/>
              <a:t>) or negative (growth-inhibitive).</a:t>
            </a:r>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19</a:t>
            </a:fld>
            <a:endParaRPr lang="en-US"/>
          </a:p>
        </p:txBody>
      </p:sp>
    </p:spTree>
    <p:extLst>
      <p:ext uri="{BB962C8B-B14F-4D97-AF65-F5344CB8AC3E}">
        <p14:creationId xmlns:p14="http://schemas.microsoft.com/office/powerpoint/2010/main" val="420864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81" indent="-169581">
              <a:buFont typeface="Arial"/>
              <a:buChar char="•"/>
            </a:pPr>
            <a:r>
              <a:rPr lang="en-US" dirty="0" smtClean="0"/>
              <a:t>Consistency between </a:t>
            </a:r>
            <a:r>
              <a:rPr lang="en-US" u="sng" dirty="0" smtClean="0"/>
              <a:t>metabolic influences and abundance changes</a:t>
            </a:r>
          </a:p>
          <a:p>
            <a:pPr marL="169581" indent="-169581">
              <a:buFont typeface="Arial"/>
              <a:buChar char="•"/>
            </a:pPr>
            <a:r>
              <a:rPr lang="en-US" dirty="0" smtClean="0"/>
              <a:t>We only</a:t>
            </a:r>
            <a:r>
              <a:rPr lang="en-US" baseline="0" dirty="0" smtClean="0"/>
              <a:t> consider links that are </a:t>
            </a:r>
            <a:r>
              <a:rPr lang="en-US" b="1" u="sng" baseline="0" dirty="0" smtClean="0"/>
              <a:t>consistent</a:t>
            </a:r>
            <a:r>
              <a:rPr lang="en-US" b="0" u="none" baseline="0" dirty="0" smtClean="0"/>
              <a:t> with actual microbe abundance changes between control and T2D</a:t>
            </a:r>
          </a:p>
          <a:p>
            <a:pPr marL="169581" indent="-169581">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20</a:t>
            </a:fld>
            <a:endParaRPr lang="en-US"/>
          </a:p>
        </p:txBody>
      </p:sp>
    </p:spTree>
    <p:extLst>
      <p:ext uri="{BB962C8B-B14F-4D97-AF65-F5344CB8AC3E}">
        <p14:creationId xmlns:p14="http://schemas.microsoft.com/office/powerpoint/2010/main" val="1219031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pitchFamily="34" charset="0"/>
              </a:rPr>
              <a:t>our network can be investigated for </a:t>
            </a:r>
            <a:r>
              <a:rPr lang="en-US" sz="900" b="1" u="sng" dirty="0">
                <a:latin typeface="Arial" pitchFamily="34" charset="0"/>
              </a:rPr>
              <a:t>identifying interaction pathways or modules</a:t>
            </a:r>
            <a:r>
              <a:rPr lang="en-US" sz="900" b="1" dirty="0">
                <a:latin typeface="Arial" pitchFamily="34" charset="0"/>
              </a:rPr>
              <a:t> that are associated with particular clinical conditions</a:t>
            </a:r>
            <a:r>
              <a:rPr lang="en-US" sz="900" dirty="0">
                <a:latin typeface="Arial" pitchFamily="34" charset="0"/>
              </a:rPr>
              <a:t>. </a:t>
            </a:r>
          </a:p>
          <a:p>
            <a:r>
              <a:rPr lang="en-US" sz="900" dirty="0">
                <a:latin typeface="Arial" pitchFamily="34" charset="0"/>
              </a:rPr>
              <a:t>NJS16: shows entire spectrum of microbe-metabolite associations;</a:t>
            </a:r>
          </a:p>
          <a:p>
            <a:r>
              <a:rPr lang="en-US" sz="900" dirty="0">
                <a:latin typeface="Arial" pitchFamily="34" charset="0"/>
              </a:rPr>
              <a:t>MIN: offers </a:t>
            </a:r>
            <a:r>
              <a:rPr lang="en-US" sz="900" b="1" dirty="0">
                <a:latin typeface="Arial" pitchFamily="34" charset="0"/>
              </a:rPr>
              <a:t>focused view of the most relevant microbe-microbe and microbe-host relationships</a:t>
            </a:r>
            <a:endParaRPr lang="en-US" sz="1700" b="1" dirty="0">
              <a:solidFill>
                <a:srgbClr val="000000"/>
              </a:solidFill>
            </a:endParaRPr>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22</a:t>
            </a:fld>
            <a:endParaRPr lang="en-US"/>
          </a:p>
        </p:txBody>
      </p:sp>
    </p:spTree>
    <p:extLst>
      <p:ext uri="{BB962C8B-B14F-4D97-AF65-F5344CB8AC3E}">
        <p14:creationId xmlns:p14="http://schemas.microsoft.com/office/powerpoint/2010/main" val="102465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24</a:t>
            </a:fld>
            <a:endParaRPr lang="en-US"/>
          </a:p>
        </p:txBody>
      </p:sp>
    </p:spTree>
    <p:extLst>
      <p:ext uri="{BB962C8B-B14F-4D97-AF65-F5344CB8AC3E}">
        <p14:creationId xmlns:p14="http://schemas.microsoft.com/office/powerpoint/2010/main" val="185179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25</a:t>
            </a:fld>
            <a:endParaRPr lang="en-US"/>
          </a:p>
        </p:txBody>
      </p:sp>
    </p:spTree>
    <p:extLst>
      <p:ext uri="{BB962C8B-B14F-4D97-AF65-F5344CB8AC3E}">
        <p14:creationId xmlns:p14="http://schemas.microsoft.com/office/powerpoint/2010/main" val="1851796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27A3A1-0B48-41F7-9D98-2FB458BB5CF4}" type="slidenum">
              <a:rPr lang="en-US" smtClean="0"/>
              <a:pPr>
                <a:defRPr/>
              </a:pPr>
              <a:t>26</a:t>
            </a:fld>
            <a:endParaRPr lang="en-US"/>
          </a:p>
        </p:txBody>
      </p:sp>
    </p:spTree>
    <p:extLst>
      <p:ext uri="{BB962C8B-B14F-4D97-AF65-F5344CB8AC3E}">
        <p14:creationId xmlns:p14="http://schemas.microsoft.com/office/powerpoint/2010/main" val="1851796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itchFamily="34" charset="0"/>
              </a:rPr>
              <a:t>To provide </a:t>
            </a:r>
            <a:r>
              <a:rPr lang="en-US" sz="900" b="1" u="sng" dirty="0">
                <a:latin typeface="Arial" pitchFamily="34" charset="0"/>
              </a:rPr>
              <a:t>a global framework for understanding community metabolism within the human gut</a:t>
            </a:r>
            <a:r>
              <a:rPr lang="en-US" sz="900" dirty="0">
                <a:latin typeface="Arial" pitchFamily="34" charset="0"/>
              </a:rPr>
              <a:t>, </a:t>
            </a:r>
          </a:p>
          <a:p>
            <a:r>
              <a:rPr lang="en-US" sz="900" dirty="0">
                <a:latin typeface="Arial" pitchFamily="34" charset="0"/>
              </a:rPr>
              <a:t>we have presented in this study a network architecture encompassing the myriad relationships among</a:t>
            </a:r>
          </a:p>
          <a:p>
            <a:r>
              <a:rPr lang="en-US" sz="900" dirty="0">
                <a:latin typeface="Arial" pitchFamily="34" charset="0"/>
              </a:rPr>
              <a:t>gut microbial species, host cells, and chemical compounds.</a:t>
            </a:r>
          </a:p>
          <a:p>
            <a:endParaRPr lang="en-US" sz="900" dirty="0">
              <a:latin typeface="Arial" pitchFamily="34" charset="0"/>
            </a:endParaRPr>
          </a:p>
          <a:p>
            <a:r>
              <a:rPr lang="en-US" sz="900" dirty="0">
                <a:latin typeface="Arial" pitchFamily="34" charset="0"/>
              </a:rPr>
              <a:t>Our </a:t>
            </a:r>
            <a:r>
              <a:rPr lang="en-US" sz="900" b="1" u="sng" dirty="0">
                <a:latin typeface="Arial" pitchFamily="34" charset="0"/>
              </a:rPr>
              <a:t>metabolic-centric topology</a:t>
            </a:r>
            <a:r>
              <a:rPr lang="en-US" sz="900" dirty="0">
                <a:latin typeface="Arial" pitchFamily="34" charset="0"/>
              </a:rPr>
              <a:t> of gut microbiota interactions has </a:t>
            </a:r>
            <a:r>
              <a:rPr lang="en-US" sz="900" b="1" u="sng" dirty="0">
                <a:latin typeface="Arial" pitchFamily="34" charset="0"/>
              </a:rPr>
              <a:t>revealed noteworthy </a:t>
            </a:r>
          </a:p>
          <a:p>
            <a:r>
              <a:rPr lang="en-US" sz="900" b="1" u="sng" dirty="0">
                <a:latin typeface="Arial" pitchFamily="34" charset="0"/>
              </a:rPr>
              <a:t>connections</a:t>
            </a:r>
            <a:r>
              <a:rPr lang="en-US" sz="900" b="1" dirty="0">
                <a:latin typeface="Arial" pitchFamily="34" charset="0"/>
              </a:rPr>
              <a:t> </a:t>
            </a:r>
            <a:r>
              <a:rPr lang="en-US" sz="900" dirty="0">
                <a:latin typeface="Arial" pitchFamily="34" charset="0"/>
              </a:rPr>
              <a:t>among interspecies cross-feeding pathways in T2D.</a:t>
            </a:r>
          </a:p>
          <a:p>
            <a:endParaRPr lang="en-US" sz="900" dirty="0">
              <a:latin typeface="Arial" pitchFamily="34" charset="0"/>
            </a:endParaRPr>
          </a:p>
        </p:txBody>
      </p:sp>
      <p:sp>
        <p:nvSpPr>
          <p:cNvPr id="4" name="Slide Number Placeholder 3"/>
          <p:cNvSpPr>
            <a:spLocks noGrp="1"/>
          </p:cNvSpPr>
          <p:nvPr>
            <p:ph type="sldNum" sz="quarter" idx="10"/>
          </p:nvPr>
        </p:nvSpPr>
        <p:spPr/>
        <p:txBody>
          <a:bodyPr/>
          <a:lstStyle/>
          <a:p>
            <a:fld id="{4BC45972-96A1-7A4F-BD22-19FC26F307B8}" type="slidenum">
              <a:rPr lang="en-US" smtClean="0"/>
              <a:t>27</a:t>
            </a:fld>
            <a:endParaRPr lang="en-US"/>
          </a:p>
        </p:txBody>
      </p:sp>
    </p:spTree>
    <p:extLst>
      <p:ext uri="{BB962C8B-B14F-4D97-AF65-F5344CB8AC3E}">
        <p14:creationId xmlns:p14="http://schemas.microsoft.com/office/powerpoint/2010/main" val="108877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figure</a:t>
            </a:r>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2</a:t>
            </a:fld>
            <a:endParaRPr lang="en-US"/>
          </a:p>
        </p:txBody>
      </p:sp>
    </p:spTree>
    <p:extLst>
      <p:ext uri="{BB962C8B-B14F-4D97-AF65-F5344CB8AC3E}">
        <p14:creationId xmlns:p14="http://schemas.microsoft.com/office/powerpoint/2010/main" val="150645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p:txBody>
      </p:sp>
      <p:sp>
        <p:nvSpPr>
          <p:cNvPr id="4" name="Slide Number Placeholder 3"/>
          <p:cNvSpPr>
            <a:spLocks noGrp="1"/>
          </p:cNvSpPr>
          <p:nvPr>
            <p:ph type="sldNum" sz="quarter" idx="10"/>
          </p:nvPr>
        </p:nvSpPr>
        <p:spPr/>
        <p:txBody>
          <a:bodyPr/>
          <a:lstStyle/>
          <a:p>
            <a:fld id="{E00BDBE6-F1EB-BD47-868A-DD43686D54E0}" type="slidenum">
              <a:rPr lang="en-US" smtClean="0"/>
              <a:t>4</a:t>
            </a:fld>
            <a:endParaRPr lang="en-US"/>
          </a:p>
        </p:txBody>
      </p:sp>
    </p:spTree>
    <p:extLst>
      <p:ext uri="{BB962C8B-B14F-4D97-AF65-F5344CB8AC3E}">
        <p14:creationId xmlns:p14="http://schemas.microsoft.com/office/powerpoint/2010/main" val="332562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6</a:t>
            </a:fld>
            <a:endParaRPr lang="en-US"/>
          </a:p>
        </p:txBody>
      </p:sp>
    </p:spTree>
    <p:extLst>
      <p:ext uri="{BB962C8B-B14F-4D97-AF65-F5344CB8AC3E}">
        <p14:creationId xmlns:p14="http://schemas.microsoft.com/office/powerpoint/2010/main" val="108046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7</a:t>
            </a:fld>
            <a:endParaRPr lang="en-US"/>
          </a:p>
        </p:txBody>
      </p:sp>
    </p:spTree>
    <p:extLst>
      <p:ext uri="{BB962C8B-B14F-4D97-AF65-F5344CB8AC3E}">
        <p14:creationId xmlns:p14="http://schemas.microsoft.com/office/powerpoint/2010/main" val="1080460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11</a:t>
            </a:fld>
            <a:endParaRPr lang="en-US"/>
          </a:p>
        </p:txBody>
      </p:sp>
    </p:spTree>
    <p:extLst>
      <p:ext uri="{BB962C8B-B14F-4D97-AF65-F5344CB8AC3E}">
        <p14:creationId xmlns:p14="http://schemas.microsoft.com/office/powerpoint/2010/main" val="242592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7" indent="-171447">
              <a:buFont typeface="Arial"/>
              <a:buChar char="•"/>
            </a:pPr>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12</a:t>
            </a:fld>
            <a:endParaRPr lang="en-US"/>
          </a:p>
        </p:txBody>
      </p:sp>
    </p:spTree>
    <p:extLst>
      <p:ext uri="{BB962C8B-B14F-4D97-AF65-F5344CB8AC3E}">
        <p14:creationId xmlns:p14="http://schemas.microsoft.com/office/powerpoint/2010/main" val="40536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7" indent="-171447">
              <a:buFont typeface="Arial"/>
              <a:buChar char="•"/>
            </a:pPr>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13</a:t>
            </a:fld>
            <a:endParaRPr lang="en-US"/>
          </a:p>
        </p:txBody>
      </p:sp>
    </p:spTree>
    <p:extLst>
      <p:ext uri="{BB962C8B-B14F-4D97-AF65-F5344CB8AC3E}">
        <p14:creationId xmlns:p14="http://schemas.microsoft.com/office/powerpoint/2010/main" val="40536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pitchFamily="34" charset="0"/>
              </a:rPr>
              <a:t>Specifically, our network shows how individual microbes interact with:</a:t>
            </a:r>
          </a:p>
          <a:p>
            <a:pPr marL="169581" indent="-169581">
              <a:buFont typeface="Arial"/>
              <a:buChar char="•"/>
            </a:pPr>
            <a:r>
              <a:rPr lang="en-US" sz="900" b="1" dirty="0">
                <a:latin typeface="Arial" pitchFamily="34" charset="0"/>
              </a:rPr>
              <a:t>their chemical environment (via metabolite import, export, and macromolecule degradation) </a:t>
            </a:r>
          </a:p>
          <a:p>
            <a:pPr marL="169581" indent="-169581">
              <a:buFont typeface="Arial"/>
              <a:buChar char="•"/>
            </a:pPr>
            <a:r>
              <a:rPr lang="en-US" sz="900" b="1" dirty="0">
                <a:latin typeface="Arial" pitchFamily="34" charset="0"/>
              </a:rPr>
              <a:t>and thereby with other microbes (via resource competition, interspecies</a:t>
            </a:r>
          </a:p>
          <a:p>
            <a:r>
              <a:rPr lang="en-US" sz="900" b="1" dirty="0">
                <a:latin typeface="Arial" pitchFamily="34" charset="0"/>
              </a:rPr>
              <a:t>cross-feeding, and releasing macromolecule degradation products as public goods).</a:t>
            </a:r>
            <a:r>
              <a:rPr lang="en-US" sz="900" dirty="0">
                <a:latin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14</a:t>
            </a:fld>
            <a:endParaRPr lang="en-US"/>
          </a:p>
        </p:txBody>
      </p:sp>
    </p:spTree>
    <p:extLst>
      <p:ext uri="{BB962C8B-B14F-4D97-AF65-F5344CB8AC3E}">
        <p14:creationId xmlns:p14="http://schemas.microsoft.com/office/powerpoint/2010/main" val="40536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325956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360936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380779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63562"/>
          </a:xfrm>
        </p:spPr>
        <p:txBody>
          <a:bodyPr>
            <a:noAutofit/>
          </a:bodyPr>
          <a:lstStyle>
            <a:lvl1pPr algn="l">
              <a:defRPr sz="2600" b="1" baseline="0">
                <a:solidFill>
                  <a:schemeClr val="tx2"/>
                </a:solidFill>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66800"/>
            <a:ext cx="8686800" cy="5105400"/>
          </a:xfrm>
        </p:spPr>
        <p:txBody>
          <a:bodyPr>
            <a:normAutofit/>
          </a:bodyPr>
          <a:lstStyle>
            <a:lvl1pPr>
              <a:spcBef>
                <a:spcPts val="200"/>
              </a:spcBef>
              <a:spcAft>
                <a:spcPts val="600"/>
              </a:spcAft>
              <a:buClr>
                <a:schemeClr val="accent6">
                  <a:lumMod val="50000"/>
                </a:schemeClr>
              </a:buClr>
              <a:buFont typeface="Wingdings" pitchFamily="2" charset="2"/>
              <a:buChar char="§"/>
              <a:defRPr sz="2400">
                <a:latin typeface="Arial" pitchFamily="34" charset="0"/>
                <a:cs typeface="Arial" pitchFamily="34" charset="0"/>
              </a:defRPr>
            </a:lvl1pPr>
            <a:lvl2pPr>
              <a:spcBef>
                <a:spcPts val="200"/>
              </a:spcBef>
              <a:spcAft>
                <a:spcPts val="600"/>
              </a:spcAft>
              <a:buClr>
                <a:srgbClr val="FFC000"/>
              </a:buClr>
              <a:buSzPct val="100000"/>
              <a:buFont typeface="Wingdings" pitchFamily="2" charset="2"/>
              <a:buChar char="§"/>
              <a:defRPr sz="2000">
                <a:latin typeface="Arial" pitchFamily="34" charset="0"/>
                <a:cs typeface="Arial" pitchFamily="34" charset="0"/>
              </a:defRPr>
            </a:lvl2pPr>
            <a:lvl3pPr>
              <a:spcBef>
                <a:spcPts val="200"/>
              </a:spcBef>
              <a:spcAft>
                <a:spcPts val="600"/>
              </a:spcAft>
              <a:buClr>
                <a:schemeClr val="accent2">
                  <a:lumMod val="75000"/>
                </a:schemeClr>
              </a:buClr>
              <a:buFont typeface="Wingdings" pitchFamily="2" charset="2"/>
              <a:buChar char="§"/>
              <a:defRPr sz="1800">
                <a:latin typeface="Arial" pitchFamily="34" charset="0"/>
                <a:cs typeface="Arial" pitchFamily="34" charset="0"/>
              </a:defRPr>
            </a:lvl3pPr>
            <a:lvl4pPr>
              <a:spcBef>
                <a:spcPts val="200"/>
              </a:spcBef>
              <a:spcAft>
                <a:spcPts val="600"/>
              </a:spcAft>
              <a:buClr>
                <a:schemeClr val="accent4">
                  <a:lumMod val="50000"/>
                </a:schemeClr>
              </a:buClr>
              <a:buFont typeface="Wingdings" pitchFamily="2" charset="2"/>
              <a:buChar char="§"/>
              <a:defRPr sz="1600">
                <a:latin typeface="Arial" pitchFamily="34" charset="0"/>
                <a:cs typeface="Arial" pitchFamily="34" charset="0"/>
              </a:defRPr>
            </a:lvl4pPr>
            <a:lvl5pPr>
              <a:spcBef>
                <a:spcPts val="200"/>
              </a:spcBef>
              <a:spcAft>
                <a:spcPts val="600"/>
              </a:spcAft>
              <a:buFont typeface="Wingdings" pitchFamily="2" charset="2"/>
              <a:buChar cha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02761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114176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282806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63095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245356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37917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291633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121672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C1444-388F-8D47-A1F0-BB5D9079FAA1}" type="slidenum">
              <a:rPr lang="en-US" smtClean="0"/>
              <a:t>‹#›</a:t>
            </a:fld>
            <a:endParaRPr lang="en-US"/>
          </a:p>
        </p:txBody>
      </p:sp>
    </p:spTree>
    <p:extLst>
      <p:ext uri="{BB962C8B-B14F-4D97-AF65-F5344CB8AC3E}">
        <p14:creationId xmlns:p14="http://schemas.microsoft.com/office/powerpoint/2010/main" val="39366394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C1444-388F-8D47-A1F0-BB5D9079FAA1}" type="slidenum">
              <a:rPr lang="en-US" smtClean="0"/>
              <a:t>‹#›</a:t>
            </a:fld>
            <a:endParaRPr lang="en-US"/>
          </a:p>
        </p:txBody>
      </p:sp>
    </p:spTree>
    <p:extLst>
      <p:ext uri="{BB962C8B-B14F-4D97-AF65-F5344CB8AC3E}">
        <p14:creationId xmlns:p14="http://schemas.microsoft.com/office/powerpoint/2010/main" val="497264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6.jpeg"/><Relationship Id="rId7" Type="http://schemas.microsoft.com/office/2007/relationships/hdphoto" Target="../media/hdphoto3.wdp"/><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jpeg"/><Relationship Id="rId8" Type="http://schemas.microsoft.com/office/2007/relationships/hdphoto" Target="../media/hdphoto1.wdp"/><Relationship Id="rId9"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3.wdp"/><Relationship Id="rId5"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jpeg"/><Relationship Id="rId6" Type="http://schemas.microsoft.com/office/2007/relationships/hdphoto" Target="../media/hdphoto3.wdp"/><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0.emf"/><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1.emf"/><Relationship Id="rId1" Type="http://schemas.openxmlformats.org/officeDocument/2006/relationships/slideLayout" Target="../slideLayouts/slideLayout12.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819400" y="618344"/>
            <a:ext cx="11963400" cy="6885910"/>
          </a:xfrm>
          <a:prstGeom prst="rect">
            <a:avLst/>
          </a:prstGeom>
          <a:solidFill>
            <a:schemeClr val="accent1">
              <a:alpha val="51000"/>
            </a:schemeClr>
          </a:solidFill>
        </p:spPr>
      </p:pic>
      <p:sp>
        <p:nvSpPr>
          <p:cNvPr id="2" name="Rectangle 1"/>
          <p:cNvSpPr/>
          <p:nvPr/>
        </p:nvSpPr>
        <p:spPr>
          <a:xfrm>
            <a:off x="-3228219" y="645364"/>
            <a:ext cx="12372219" cy="7079632"/>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1685028"/>
          </a:xfrm>
          <a:prstGeom prst="rect">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DD18"/>
              </a:solidFill>
              <a:latin typeface="Arial"/>
              <a:cs typeface="Arial"/>
            </a:endParaRPr>
          </a:p>
        </p:txBody>
      </p:sp>
      <p:sp>
        <p:nvSpPr>
          <p:cNvPr id="14339" name="Subtitle 2"/>
          <p:cNvSpPr>
            <a:spLocks noGrp="1"/>
          </p:cNvSpPr>
          <p:nvPr>
            <p:ph type="subTitle" idx="1"/>
          </p:nvPr>
        </p:nvSpPr>
        <p:spPr>
          <a:xfrm>
            <a:off x="1066800" y="5482190"/>
            <a:ext cx="7953206" cy="1459273"/>
          </a:xfrm>
        </p:spPr>
        <p:txBody>
          <a:bodyPr>
            <a:normAutofit/>
          </a:bodyPr>
          <a:lstStyle/>
          <a:p>
            <a:pPr algn="r" eaLnBrk="1" hangingPunct="1"/>
            <a:r>
              <a:rPr lang="en-US" sz="2000" b="1" dirty="0" smtClean="0">
                <a:solidFill>
                  <a:schemeClr val="tx1"/>
                </a:solidFill>
                <a:latin typeface="Arial"/>
                <a:cs typeface="Arial"/>
              </a:rPr>
              <a:t>Jaeyun (Jae) </a:t>
            </a:r>
            <a:r>
              <a:rPr lang="en-US" sz="2000" b="1" dirty="0" smtClean="0">
                <a:solidFill>
                  <a:schemeClr val="tx1"/>
                </a:solidFill>
                <a:latin typeface="Arial"/>
                <a:cs typeface="Arial"/>
              </a:rPr>
              <a:t>Sung, PhD</a:t>
            </a:r>
          </a:p>
          <a:p>
            <a:pPr algn="r" eaLnBrk="1" hangingPunct="1"/>
            <a:r>
              <a:rPr lang="en-US" sz="1600" dirty="0" smtClean="0">
                <a:solidFill>
                  <a:schemeClr val="tx1">
                    <a:lumMod val="65000"/>
                    <a:lumOff val="35000"/>
                  </a:schemeClr>
                </a:solidFill>
                <a:latin typeface="Arial"/>
                <a:cs typeface="Arial"/>
              </a:rPr>
              <a:t>Assistant </a:t>
            </a:r>
            <a:r>
              <a:rPr lang="en-US" sz="1600" dirty="0" smtClean="0">
                <a:solidFill>
                  <a:schemeClr val="tx1">
                    <a:lumMod val="65000"/>
                    <a:lumOff val="35000"/>
                  </a:schemeClr>
                </a:solidFill>
                <a:latin typeface="Arial"/>
                <a:cs typeface="Arial"/>
              </a:rPr>
              <a:t>Professor of Surgery, College of </a:t>
            </a:r>
            <a:r>
              <a:rPr lang="en-US" sz="1600" dirty="0" smtClean="0">
                <a:solidFill>
                  <a:schemeClr val="tx1">
                    <a:lumMod val="65000"/>
                    <a:lumOff val="35000"/>
                  </a:schemeClr>
                </a:solidFill>
                <a:latin typeface="Arial"/>
                <a:cs typeface="Arial"/>
              </a:rPr>
              <a:t>Medicine</a:t>
            </a:r>
          </a:p>
          <a:p>
            <a:pPr algn="r" eaLnBrk="1" hangingPunct="1"/>
            <a:r>
              <a:rPr lang="en-US" sz="1600" dirty="0" smtClean="0">
                <a:solidFill>
                  <a:schemeClr val="tx1">
                    <a:lumMod val="65000"/>
                    <a:lumOff val="35000"/>
                  </a:schemeClr>
                </a:solidFill>
                <a:latin typeface="Arial"/>
                <a:cs typeface="Arial"/>
              </a:rPr>
              <a:t>Senior </a:t>
            </a:r>
            <a:r>
              <a:rPr lang="en-US" sz="1600" dirty="0" smtClean="0">
                <a:solidFill>
                  <a:schemeClr val="tx1">
                    <a:lumMod val="65000"/>
                    <a:lumOff val="35000"/>
                  </a:schemeClr>
                </a:solidFill>
                <a:latin typeface="Arial"/>
                <a:cs typeface="Arial"/>
              </a:rPr>
              <a:t>Associate Consultant, Division of Surgical Research</a:t>
            </a:r>
          </a:p>
          <a:p>
            <a:pPr algn="r" eaLnBrk="1" hangingPunct="1"/>
            <a:r>
              <a:rPr lang="en-US" sz="1600" dirty="0" smtClean="0">
                <a:solidFill>
                  <a:schemeClr val="tx1">
                    <a:lumMod val="65000"/>
                    <a:lumOff val="35000"/>
                  </a:schemeClr>
                </a:solidFill>
                <a:latin typeface="Arial"/>
                <a:cs typeface="Arial"/>
              </a:rPr>
              <a:t>Mayo Clinic, Rochester, MN</a:t>
            </a:r>
          </a:p>
        </p:txBody>
      </p:sp>
      <p:sp>
        <p:nvSpPr>
          <p:cNvPr id="8" name="Title 1"/>
          <p:cNvSpPr>
            <a:spLocks noGrp="1"/>
          </p:cNvSpPr>
          <p:nvPr>
            <p:ph type="ctrTitle"/>
          </p:nvPr>
        </p:nvSpPr>
        <p:spPr>
          <a:xfrm>
            <a:off x="100488" y="162646"/>
            <a:ext cx="8971407" cy="1371600"/>
          </a:xfrm>
        </p:spPr>
        <p:txBody>
          <a:bodyPr>
            <a:noAutofit/>
          </a:bodyPr>
          <a:lstStyle/>
          <a:p>
            <a:pPr indent="-273050" algn="r"/>
            <a:r>
              <a:rPr lang="en-US" sz="2800" b="1" i="1" dirty="0">
                <a:solidFill>
                  <a:srgbClr val="F3F3F3"/>
                </a:solidFill>
                <a:latin typeface="Arial"/>
                <a:cs typeface="Arial"/>
              </a:rPr>
              <a:t>Global metabolic interaction network of the human gut </a:t>
            </a:r>
            <a:r>
              <a:rPr lang="en-US" sz="2800" b="1" i="1" dirty="0" err="1">
                <a:solidFill>
                  <a:srgbClr val="F3F3F3"/>
                </a:solidFill>
                <a:latin typeface="Arial"/>
                <a:cs typeface="Arial"/>
              </a:rPr>
              <a:t>microbiota</a:t>
            </a:r>
            <a:r>
              <a:rPr lang="en-US" sz="2800" b="1" i="1" dirty="0">
                <a:solidFill>
                  <a:srgbClr val="F3F3F3"/>
                </a:solidFill>
                <a:latin typeface="Arial"/>
                <a:cs typeface="Arial"/>
              </a:rPr>
              <a:t> for context-specific </a:t>
            </a:r>
            <a:r>
              <a:rPr lang="en-US" sz="2800" b="1" i="1" dirty="0" smtClean="0">
                <a:solidFill>
                  <a:srgbClr val="F3F3F3"/>
                </a:solidFill>
                <a:latin typeface="Arial"/>
                <a:cs typeface="Arial"/>
              </a:rPr>
              <a:t/>
            </a:r>
            <a:br>
              <a:rPr lang="en-US" sz="2800" b="1" i="1" dirty="0" smtClean="0">
                <a:solidFill>
                  <a:srgbClr val="F3F3F3"/>
                </a:solidFill>
                <a:latin typeface="Arial"/>
                <a:cs typeface="Arial"/>
              </a:rPr>
            </a:br>
            <a:r>
              <a:rPr lang="en-US" sz="2800" b="1" i="1" dirty="0" smtClean="0">
                <a:solidFill>
                  <a:srgbClr val="F3F3F3"/>
                </a:solidFill>
                <a:latin typeface="Arial"/>
                <a:cs typeface="Arial"/>
              </a:rPr>
              <a:t>community</a:t>
            </a:r>
            <a:r>
              <a:rPr lang="en-US" sz="2800" b="1" i="1" dirty="0">
                <a:solidFill>
                  <a:srgbClr val="F3F3F3"/>
                </a:solidFill>
                <a:latin typeface="Arial"/>
                <a:cs typeface="Arial"/>
              </a:rPr>
              <a:t>-scale analysis</a:t>
            </a:r>
            <a:endParaRPr sz="2800" b="1" i="1" dirty="0" smtClean="0">
              <a:ln>
                <a:noFill/>
              </a:ln>
              <a:solidFill>
                <a:srgbClr val="F3F3F3"/>
              </a:solidFill>
              <a:latin typeface="Arial"/>
              <a:cs typeface="Arial"/>
            </a:endParaRPr>
          </a:p>
        </p:txBody>
      </p:sp>
      <p:pic>
        <p:nvPicPr>
          <p:cNvPr id="7" name="Picture 6"/>
          <p:cNvPicPr>
            <a:picLocks noChangeAspect="1"/>
          </p:cNvPicPr>
          <p:nvPr/>
        </p:nvPicPr>
        <p:blipFill>
          <a:blip r:embed="rId4"/>
          <a:stretch>
            <a:fillRect/>
          </a:stretch>
        </p:blipFill>
        <p:spPr>
          <a:xfrm>
            <a:off x="284373" y="5466630"/>
            <a:ext cx="1193358" cy="1301213"/>
          </a:xfrm>
          <a:prstGeom prst="rect">
            <a:avLst/>
          </a:prstGeom>
        </p:spPr>
      </p:pic>
      <p:sp>
        <p:nvSpPr>
          <p:cNvPr id="13" name="TextBox 12"/>
          <p:cNvSpPr txBox="1"/>
          <p:nvPr/>
        </p:nvSpPr>
        <p:spPr>
          <a:xfrm>
            <a:off x="7321714" y="1704478"/>
            <a:ext cx="1751635" cy="307777"/>
          </a:xfrm>
          <a:prstGeom prst="rect">
            <a:avLst/>
          </a:prstGeom>
          <a:noFill/>
        </p:spPr>
        <p:txBody>
          <a:bodyPr wrap="none" rtlCol="0">
            <a:spAutoFit/>
          </a:bodyPr>
          <a:lstStyle/>
          <a:p>
            <a:pPr algn="r"/>
            <a:r>
              <a:rPr lang="en-US" sz="1400" dirty="0" smtClean="0">
                <a:solidFill>
                  <a:schemeClr val="tx1">
                    <a:lumMod val="65000"/>
                    <a:lumOff val="35000"/>
                  </a:schemeClr>
                </a:solidFill>
                <a:latin typeface="Arial"/>
                <a:cs typeface="Arial"/>
              </a:rPr>
              <a:t>February 12</a:t>
            </a:r>
            <a:r>
              <a:rPr lang="en-US" sz="1400" baseline="30000" dirty="0" smtClean="0">
                <a:solidFill>
                  <a:schemeClr val="tx1">
                    <a:lumMod val="65000"/>
                    <a:lumOff val="35000"/>
                  </a:schemeClr>
                </a:solidFill>
                <a:latin typeface="Arial"/>
                <a:cs typeface="Arial"/>
              </a:rPr>
              <a:t>th</a:t>
            </a:r>
            <a:r>
              <a:rPr lang="en-US" sz="1400" dirty="0" smtClean="0">
                <a:solidFill>
                  <a:schemeClr val="tx1">
                    <a:lumMod val="65000"/>
                    <a:lumOff val="35000"/>
                  </a:schemeClr>
                </a:solidFill>
                <a:latin typeface="Arial"/>
                <a:cs typeface="Arial"/>
              </a:rPr>
              <a:t>, 2018</a:t>
            </a:r>
            <a:endParaRPr lang="en-US" sz="14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376182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Screen shot 2013-07-25 at 3.56.15 AM.png"/>
          <p:cNvPicPr>
            <a:picLocks noChangeAspect="1"/>
          </p:cNvPicPr>
          <p:nvPr/>
        </p:nvPicPr>
        <p:blipFill>
          <a:blip r:embed="rId2">
            <a:extLst>
              <a:ext uri="{BEBA8EAE-BF5A-486C-A8C5-ECC9F3942E4B}">
                <a14:imgProps xmlns:a14="http://schemas.microsoft.com/office/drawing/2010/main">
                  <a14:imgLayer r:embed="rId3">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43"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0"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7"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4"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113" y="2185938"/>
            <a:ext cx="362858" cy="362858"/>
          </a:xfrm>
          <a:prstGeom prst="ellipse">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58" name="TextBox 57"/>
          <p:cNvSpPr txBox="1"/>
          <p:nvPr/>
        </p:nvSpPr>
        <p:spPr>
          <a:xfrm>
            <a:off x="990832" y="2179464"/>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73" name="Oval 72"/>
          <p:cNvSpPr/>
          <p:nvPr/>
        </p:nvSpPr>
        <p:spPr>
          <a:xfrm>
            <a:off x="3251059" y="2190776"/>
            <a:ext cx="362858" cy="362858"/>
          </a:xfrm>
          <a:prstGeom prst="ellipse">
            <a:avLst/>
          </a:prstGeom>
          <a:solidFill>
            <a:schemeClr val="accent3">
              <a:lumMod val="40000"/>
              <a:lumOff val="6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395193" y="2185938"/>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3279212" y="2181889"/>
            <a:ext cx="313044" cy="369332"/>
          </a:xfrm>
          <a:prstGeom prst="rect">
            <a:avLst/>
          </a:prstGeom>
          <a:noFill/>
        </p:spPr>
        <p:txBody>
          <a:bodyPr wrap="none" rtlCol="0">
            <a:spAutoFit/>
          </a:bodyPr>
          <a:lstStyle/>
          <a:p>
            <a:r>
              <a:rPr lang="en-US" dirty="0">
                <a:latin typeface="Arial"/>
                <a:cs typeface="Arial"/>
              </a:rPr>
              <a:t>3</a:t>
            </a:r>
          </a:p>
        </p:txBody>
      </p:sp>
      <p:sp>
        <p:nvSpPr>
          <p:cNvPr id="76" name="TextBox 75"/>
          <p:cNvSpPr txBox="1"/>
          <p:nvPr/>
        </p:nvSpPr>
        <p:spPr>
          <a:xfrm>
            <a:off x="4423402" y="2177054"/>
            <a:ext cx="313044" cy="369332"/>
          </a:xfrm>
          <a:prstGeom prst="rect">
            <a:avLst/>
          </a:prstGeom>
          <a:noFill/>
        </p:spPr>
        <p:txBody>
          <a:bodyPr wrap="none" rtlCol="0">
            <a:spAutoFit/>
          </a:bodyPr>
          <a:lstStyle/>
          <a:p>
            <a:r>
              <a:rPr lang="en-US" dirty="0">
                <a:latin typeface="Arial"/>
                <a:cs typeface="Arial"/>
              </a:rPr>
              <a:t>4</a:t>
            </a:r>
          </a:p>
        </p:txBody>
      </p:sp>
      <p:sp>
        <p:nvSpPr>
          <p:cNvPr id="80" name="Oval 79"/>
          <p:cNvSpPr/>
          <p:nvPr/>
        </p:nvSpPr>
        <p:spPr>
          <a:xfrm>
            <a:off x="2092398" y="2189924"/>
            <a:ext cx="362858" cy="362858"/>
          </a:xfrm>
          <a:prstGeom prst="ellipse">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118078" y="2183453"/>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cxnSp>
        <p:nvCxnSpPr>
          <p:cNvPr id="44" name="Straight Connector 43"/>
          <p:cNvCxnSpPr/>
          <p:nvPr/>
        </p:nvCxnSpPr>
        <p:spPr>
          <a:xfrm>
            <a:off x="3429114" y="2657650"/>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840281" y="3146174"/>
            <a:ext cx="4726214"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Import &amp; export metabolite identification</a:t>
            </a:r>
          </a:p>
        </p:txBody>
      </p:sp>
      <p:sp>
        <p:nvSpPr>
          <p:cNvPr id="52" name="Content Placeholder 2"/>
          <p:cNvSpPr txBox="1">
            <a:spLocks/>
          </p:cNvSpPr>
          <p:nvPr/>
        </p:nvSpPr>
        <p:spPr bwMode="auto">
          <a:xfrm>
            <a:off x="5444" y="4001151"/>
            <a:ext cx="5450081" cy="26098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800000"/>
              </a:buClr>
            </a:pPr>
            <a:r>
              <a:rPr lang="en-US" sz="1800" dirty="0" smtClean="0"/>
              <a:t>228 </a:t>
            </a:r>
            <a:r>
              <a:rPr lang="en-US" sz="1800" i="1" dirty="0" smtClean="0"/>
              <a:t>transportable</a:t>
            </a:r>
            <a:r>
              <a:rPr lang="en-US" sz="1800" dirty="0" smtClean="0"/>
              <a:t> small-molecule metabolites</a:t>
            </a:r>
            <a:endParaRPr lang="en-US" sz="1800" dirty="0"/>
          </a:p>
          <a:p>
            <a:pPr lvl="1">
              <a:lnSpc>
                <a:spcPct val="80000"/>
              </a:lnSpc>
              <a:buClr>
                <a:schemeClr val="accent6">
                  <a:lumMod val="60000"/>
                  <a:lumOff val="40000"/>
                </a:schemeClr>
              </a:buClr>
            </a:pPr>
            <a:r>
              <a:rPr lang="en-US" sz="1600" dirty="0"/>
              <a:t>s</a:t>
            </a:r>
            <a:r>
              <a:rPr lang="en-US" sz="1600" dirty="0" smtClean="0"/>
              <a:t>ugars &amp; derivatives</a:t>
            </a:r>
          </a:p>
          <a:p>
            <a:pPr lvl="1">
              <a:lnSpc>
                <a:spcPct val="80000"/>
              </a:lnSpc>
              <a:buClr>
                <a:schemeClr val="accent6">
                  <a:lumMod val="60000"/>
                  <a:lumOff val="40000"/>
                </a:schemeClr>
              </a:buClr>
            </a:pPr>
            <a:r>
              <a:rPr lang="en-US" sz="1600" dirty="0"/>
              <a:t>a</a:t>
            </a:r>
            <a:r>
              <a:rPr lang="en-US" sz="1600" dirty="0" smtClean="0"/>
              <a:t>mino acids &amp; derivatives</a:t>
            </a:r>
          </a:p>
          <a:p>
            <a:pPr lvl="1">
              <a:lnSpc>
                <a:spcPct val="80000"/>
              </a:lnSpc>
              <a:buClr>
                <a:schemeClr val="accent6">
                  <a:lumMod val="60000"/>
                  <a:lumOff val="40000"/>
                </a:schemeClr>
              </a:buClr>
            </a:pPr>
            <a:r>
              <a:rPr lang="en-US" sz="1600" dirty="0"/>
              <a:t>f</a:t>
            </a:r>
            <a:r>
              <a:rPr lang="en-US" sz="1600" dirty="0" smtClean="0"/>
              <a:t>atty acids &amp; carboxylates</a:t>
            </a:r>
          </a:p>
          <a:p>
            <a:pPr lvl="1">
              <a:lnSpc>
                <a:spcPct val="80000"/>
              </a:lnSpc>
              <a:buClr>
                <a:schemeClr val="accent6">
                  <a:lumMod val="60000"/>
                  <a:lumOff val="40000"/>
                </a:schemeClr>
              </a:buClr>
            </a:pPr>
            <a:r>
              <a:rPr lang="en-US" sz="1600" dirty="0"/>
              <a:t>v</a:t>
            </a:r>
            <a:r>
              <a:rPr lang="en-US" sz="1600" dirty="0" smtClean="0"/>
              <a:t>itamins &amp; co</a:t>
            </a:r>
            <a:r>
              <a:rPr lang="en-US" sz="1600" dirty="0"/>
              <a:t>-</a:t>
            </a:r>
            <a:r>
              <a:rPr lang="en-US" sz="1600" dirty="0" smtClean="0"/>
              <a:t>factors</a:t>
            </a:r>
          </a:p>
          <a:p>
            <a:pPr lvl="1">
              <a:lnSpc>
                <a:spcPct val="80000"/>
              </a:lnSpc>
              <a:buClr>
                <a:schemeClr val="accent6">
                  <a:lumMod val="60000"/>
                  <a:lumOff val="40000"/>
                </a:schemeClr>
              </a:buClr>
            </a:pPr>
            <a:r>
              <a:rPr lang="en-US" sz="1600" dirty="0"/>
              <a:t>g</a:t>
            </a:r>
            <a:r>
              <a:rPr lang="en-US" sz="1600" dirty="0" smtClean="0"/>
              <a:t>ases</a:t>
            </a:r>
            <a:endParaRPr lang="en-US" sz="1600" dirty="0"/>
          </a:p>
          <a:p>
            <a:pPr lvl="1">
              <a:lnSpc>
                <a:spcPct val="80000"/>
              </a:lnSpc>
              <a:buClr>
                <a:schemeClr val="accent6">
                  <a:lumMod val="60000"/>
                  <a:lumOff val="40000"/>
                </a:schemeClr>
              </a:buClr>
            </a:pPr>
            <a:r>
              <a:rPr lang="en-US" sz="1600" dirty="0"/>
              <a:t>i</a:t>
            </a:r>
            <a:r>
              <a:rPr lang="en-US" sz="1600" dirty="0" smtClean="0"/>
              <a:t>norganic salts</a:t>
            </a:r>
          </a:p>
        </p:txBody>
      </p:sp>
      <p:sp>
        <p:nvSpPr>
          <p:cNvPr id="54" name="Content Placeholder 2"/>
          <p:cNvSpPr txBox="1">
            <a:spLocks/>
          </p:cNvSpPr>
          <p:nvPr/>
        </p:nvSpPr>
        <p:spPr bwMode="auto">
          <a:xfrm>
            <a:off x="5203388" y="4001151"/>
            <a:ext cx="3654312" cy="1525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800000"/>
              </a:buClr>
            </a:pPr>
            <a:r>
              <a:rPr lang="en-US" sz="1800" dirty="0" smtClean="0"/>
              <a:t>15 </a:t>
            </a:r>
            <a:r>
              <a:rPr lang="en-US" sz="1800" dirty="0"/>
              <a:t>f</a:t>
            </a:r>
            <a:r>
              <a:rPr lang="en-US" sz="1800" dirty="0" smtClean="0"/>
              <a:t>ood macromolecules &amp; host-derived products</a:t>
            </a:r>
          </a:p>
          <a:p>
            <a:pPr lvl="1">
              <a:lnSpc>
                <a:spcPct val="80000"/>
              </a:lnSpc>
              <a:buClr>
                <a:schemeClr val="accent6">
                  <a:lumMod val="60000"/>
                  <a:lumOff val="40000"/>
                </a:schemeClr>
              </a:buClr>
            </a:pPr>
            <a:r>
              <a:rPr lang="en-US" sz="1600" dirty="0" smtClean="0"/>
              <a:t>dietary polysaccharides</a:t>
            </a:r>
            <a:endParaRPr lang="en-US" sz="1600" dirty="0"/>
          </a:p>
          <a:p>
            <a:pPr lvl="1">
              <a:lnSpc>
                <a:spcPct val="80000"/>
              </a:lnSpc>
              <a:buClr>
                <a:schemeClr val="accent6">
                  <a:lumMod val="60000"/>
                  <a:lumOff val="40000"/>
                </a:schemeClr>
              </a:buClr>
            </a:pPr>
            <a:r>
              <a:rPr lang="en-US" sz="1600" dirty="0" err="1"/>
              <a:t>m</a:t>
            </a:r>
            <a:r>
              <a:rPr lang="en-US" sz="1600" dirty="0" err="1" smtClean="0"/>
              <a:t>ucin</a:t>
            </a:r>
            <a:r>
              <a:rPr lang="en-US" sz="1600" dirty="0" smtClean="0"/>
              <a:t> glycoproteins</a:t>
            </a:r>
          </a:p>
          <a:p>
            <a:pPr lvl="1">
              <a:lnSpc>
                <a:spcPct val="80000"/>
              </a:lnSpc>
              <a:buClr>
                <a:schemeClr val="accent6">
                  <a:lumMod val="60000"/>
                  <a:lumOff val="40000"/>
                </a:schemeClr>
              </a:buClr>
            </a:pPr>
            <a:r>
              <a:rPr lang="en-US" sz="1600" dirty="0" smtClean="0"/>
              <a:t>bile acids</a:t>
            </a:r>
          </a:p>
        </p:txBody>
      </p:sp>
      <p:sp>
        <p:nvSpPr>
          <p:cNvPr id="3" name="Rectangle 2"/>
          <p:cNvSpPr/>
          <p:nvPr/>
        </p:nvSpPr>
        <p:spPr>
          <a:xfrm>
            <a:off x="805004" y="4001150"/>
            <a:ext cx="2350303" cy="16192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itle 1"/>
          <p:cNvSpPr>
            <a:spLocks noGrp="1"/>
          </p:cNvSpPr>
          <p:nvPr>
            <p:ph type="title"/>
          </p:nvPr>
        </p:nvSpPr>
        <p:spPr>
          <a:xfrm>
            <a:off x="228600" y="152400"/>
            <a:ext cx="8839200" cy="563562"/>
          </a:xfrm>
        </p:spPr>
        <p:txBody>
          <a:bodyPr/>
          <a:lstStyle/>
          <a:p>
            <a:pPr algn="ctr"/>
            <a:r>
              <a:rPr lang="en-US" sz="2500" dirty="0"/>
              <a:t>Finding microbe-compound associations </a:t>
            </a:r>
            <a:r>
              <a:rPr lang="en-US" sz="2500" dirty="0" smtClean="0"/>
              <a:t>(cont’d)</a:t>
            </a:r>
          </a:p>
        </p:txBody>
      </p:sp>
      <p:sp>
        <p:nvSpPr>
          <p:cNvPr id="56" name="Content Placeholder 2"/>
          <p:cNvSpPr txBox="1">
            <a:spLocks/>
          </p:cNvSpPr>
          <p:nvPr/>
        </p:nvSpPr>
        <p:spPr bwMode="auto">
          <a:xfrm>
            <a:off x="5444" y="4001151"/>
            <a:ext cx="5450081" cy="26098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800000"/>
              </a:buClr>
            </a:pPr>
            <a:r>
              <a:rPr lang="en-US" sz="1800" dirty="0" smtClean="0"/>
              <a:t>228 </a:t>
            </a:r>
            <a:r>
              <a:rPr lang="en-US" sz="1800" i="1" dirty="0" smtClean="0"/>
              <a:t>transportable</a:t>
            </a:r>
            <a:r>
              <a:rPr lang="en-US" sz="1800" dirty="0" smtClean="0"/>
              <a:t> small-molecule metabolites</a:t>
            </a:r>
            <a:endParaRPr lang="en-US" sz="1800" dirty="0"/>
          </a:p>
          <a:p>
            <a:pPr lvl="1">
              <a:lnSpc>
                <a:spcPct val="80000"/>
              </a:lnSpc>
              <a:buClr>
                <a:schemeClr val="accent6">
                  <a:lumMod val="60000"/>
                  <a:lumOff val="40000"/>
                </a:schemeClr>
              </a:buClr>
            </a:pPr>
            <a:r>
              <a:rPr lang="en-US" sz="1600" dirty="0"/>
              <a:t>s</a:t>
            </a:r>
            <a:r>
              <a:rPr lang="en-US" sz="1600" dirty="0" smtClean="0"/>
              <a:t>ugars &amp; derivatives</a:t>
            </a:r>
          </a:p>
          <a:p>
            <a:pPr lvl="1">
              <a:lnSpc>
                <a:spcPct val="80000"/>
              </a:lnSpc>
              <a:buClr>
                <a:schemeClr val="accent6">
                  <a:lumMod val="60000"/>
                  <a:lumOff val="40000"/>
                </a:schemeClr>
              </a:buClr>
            </a:pPr>
            <a:r>
              <a:rPr lang="en-US" sz="1600" dirty="0"/>
              <a:t>a</a:t>
            </a:r>
            <a:r>
              <a:rPr lang="en-US" sz="1600" dirty="0" smtClean="0"/>
              <a:t>mino acids &amp; derivatives</a:t>
            </a:r>
          </a:p>
          <a:p>
            <a:pPr lvl="1">
              <a:lnSpc>
                <a:spcPct val="80000"/>
              </a:lnSpc>
              <a:buClr>
                <a:schemeClr val="accent6">
                  <a:lumMod val="60000"/>
                  <a:lumOff val="40000"/>
                </a:schemeClr>
              </a:buClr>
            </a:pPr>
            <a:r>
              <a:rPr lang="en-US" sz="1600" dirty="0"/>
              <a:t>f</a:t>
            </a:r>
            <a:r>
              <a:rPr lang="en-US" sz="1600" dirty="0" smtClean="0"/>
              <a:t>atty acids &amp; carboxylates</a:t>
            </a:r>
          </a:p>
          <a:p>
            <a:pPr lvl="1">
              <a:lnSpc>
                <a:spcPct val="80000"/>
              </a:lnSpc>
              <a:buClr>
                <a:schemeClr val="accent6">
                  <a:lumMod val="60000"/>
                  <a:lumOff val="40000"/>
                </a:schemeClr>
              </a:buClr>
            </a:pPr>
            <a:r>
              <a:rPr lang="en-US" sz="1600" dirty="0"/>
              <a:t>v</a:t>
            </a:r>
            <a:r>
              <a:rPr lang="en-US" sz="1600" dirty="0" smtClean="0"/>
              <a:t>itamins &amp; co</a:t>
            </a:r>
            <a:r>
              <a:rPr lang="en-US" sz="1600" dirty="0"/>
              <a:t>-</a:t>
            </a:r>
            <a:r>
              <a:rPr lang="en-US" sz="1600" dirty="0" smtClean="0"/>
              <a:t>factors</a:t>
            </a:r>
          </a:p>
          <a:p>
            <a:pPr lvl="1">
              <a:lnSpc>
                <a:spcPct val="80000"/>
              </a:lnSpc>
              <a:buClr>
                <a:schemeClr val="accent6">
                  <a:lumMod val="60000"/>
                  <a:lumOff val="40000"/>
                </a:schemeClr>
              </a:buClr>
            </a:pPr>
            <a:r>
              <a:rPr lang="en-US" sz="1600" dirty="0"/>
              <a:t>g</a:t>
            </a:r>
            <a:r>
              <a:rPr lang="en-US" sz="1600" dirty="0" smtClean="0"/>
              <a:t>ases</a:t>
            </a:r>
            <a:endParaRPr lang="en-US" sz="1600" dirty="0"/>
          </a:p>
          <a:p>
            <a:pPr lvl="1">
              <a:lnSpc>
                <a:spcPct val="80000"/>
              </a:lnSpc>
              <a:buClr>
                <a:schemeClr val="accent6">
                  <a:lumMod val="60000"/>
                  <a:lumOff val="40000"/>
                </a:schemeClr>
              </a:buClr>
            </a:pPr>
            <a:r>
              <a:rPr lang="en-US" sz="1600" dirty="0"/>
              <a:t>i</a:t>
            </a:r>
            <a:r>
              <a:rPr lang="en-US" sz="1600" dirty="0" smtClean="0"/>
              <a:t>norganic salts</a:t>
            </a:r>
          </a:p>
        </p:txBody>
      </p:sp>
      <p:sp>
        <p:nvSpPr>
          <p:cNvPr id="59" name="TextBox 58"/>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9786725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2"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9"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8"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625195" y="4587401"/>
            <a:ext cx="2445639" cy="203413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251059" y="2204308"/>
            <a:ext cx="362858" cy="362858"/>
          </a:xfrm>
          <a:prstGeom prst="ellipse">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79212" y="2195421"/>
            <a:ext cx="313044" cy="369332"/>
          </a:xfrm>
          <a:prstGeom prst="rect">
            <a:avLst/>
          </a:prstGeom>
          <a:noFill/>
        </p:spPr>
        <p:txBody>
          <a:bodyPr wrap="none" rtlCol="0">
            <a:spAutoFit/>
          </a:bodyPr>
          <a:lstStyle/>
          <a:p>
            <a:r>
              <a:rPr lang="en-US" dirty="0">
                <a:latin typeface="Arial"/>
                <a:cs typeface="Arial"/>
              </a:rPr>
              <a:t>3</a:t>
            </a:r>
          </a:p>
        </p:txBody>
      </p:sp>
      <p:sp>
        <p:nvSpPr>
          <p:cNvPr id="49" name="Oval 48"/>
          <p:cNvSpPr/>
          <p:nvPr/>
        </p:nvSpPr>
        <p:spPr>
          <a:xfrm>
            <a:off x="953113" y="2199470"/>
            <a:ext cx="362858" cy="362858"/>
          </a:xfrm>
          <a:prstGeom prst="ellipse">
            <a:avLst/>
          </a:prstGeom>
          <a:solidFill>
            <a:schemeClr val="bg1"/>
          </a:solidFill>
          <a:ln w="952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50" name="TextBox 49"/>
          <p:cNvSpPr txBox="1"/>
          <p:nvPr/>
        </p:nvSpPr>
        <p:spPr>
          <a:xfrm>
            <a:off x="990832" y="2192996"/>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55" name="Oval 54"/>
          <p:cNvSpPr/>
          <p:nvPr/>
        </p:nvSpPr>
        <p:spPr>
          <a:xfrm>
            <a:off x="2092398" y="2197403"/>
            <a:ext cx="362858" cy="362858"/>
          </a:xfrm>
          <a:prstGeom prst="ellipse">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2118078" y="2190932"/>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sp>
        <p:nvSpPr>
          <p:cNvPr id="46" name="Oval 45"/>
          <p:cNvSpPr/>
          <p:nvPr/>
        </p:nvSpPr>
        <p:spPr>
          <a:xfrm>
            <a:off x="4395193" y="2193417"/>
            <a:ext cx="362858" cy="362858"/>
          </a:xfrm>
          <a:prstGeom prst="ellipse">
            <a:avLst/>
          </a:prstGeom>
          <a:solidFill>
            <a:schemeClr val="accent3">
              <a:lumMod val="40000"/>
              <a:lumOff val="6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47" name="TextBox 46"/>
          <p:cNvSpPr txBox="1"/>
          <p:nvPr/>
        </p:nvSpPr>
        <p:spPr>
          <a:xfrm>
            <a:off x="4423402" y="2184533"/>
            <a:ext cx="313044" cy="369332"/>
          </a:xfrm>
          <a:prstGeom prst="rect">
            <a:avLst/>
          </a:prstGeom>
          <a:noFill/>
        </p:spPr>
        <p:txBody>
          <a:bodyPr wrap="none" rtlCol="0">
            <a:spAutoFit/>
          </a:bodyPr>
          <a:lstStyle/>
          <a:p>
            <a:r>
              <a:rPr lang="en-US" b="1" dirty="0">
                <a:latin typeface="Arial"/>
                <a:cs typeface="Arial"/>
              </a:rPr>
              <a:t>4</a:t>
            </a:r>
          </a:p>
        </p:txBody>
      </p:sp>
      <p:cxnSp>
        <p:nvCxnSpPr>
          <p:cNvPr id="51" name="Straight Connector 50"/>
          <p:cNvCxnSpPr/>
          <p:nvPr/>
        </p:nvCxnSpPr>
        <p:spPr>
          <a:xfrm>
            <a:off x="4591146" y="2657650"/>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921650" y="3230772"/>
            <a:ext cx="2415428"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lgn="ctr"/>
            <a:r>
              <a:rPr lang="en-US" b="1" dirty="0" smtClean="0">
                <a:solidFill>
                  <a:sysClr val="windowText" lastClr="000000"/>
                </a:solidFill>
                <a:latin typeface="Arial" pitchFamily="34" charset="0"/>
                <a:cs typeface="Arial" pitchFamily="34" charset="0"/>
              </a:rPr>
              <a:t>Microbe-compound bipartite network</a:t>
            </a:r>
          </a:p>
        </p:txBody>
      </p:sp>
      <p:sp>
        <p:nvSpPr>
          <p:cNvPr id="32" name="Oval 31"/>
          <p:cNvSpPr/>
          <p:nvPr/>
        </p:nvSpPr>
        <p:spPr>
          <a:xfrm>
            <a:off x="1496010" y="4627740"/>
            <a:ext cx="806824" cy="806824"/>
          </a:xfrm>
          <a:prstGeom prst="ellipse">
            <a:avLst/>
          </a:prstGeom>
          <a:solidFill>
            <a:schemeClr val="bg2"/>
          </a:solidFill>
          <a:ln w="28575"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3"/>
          <a:stretch>
            <a:fillRect/>
          </a:stretch>
        </p:blipFill>
        <p:spPr>
          <a:xfrm>
            <a:off x="1571424" y="4662372"/>
            <a:ext cx="716389" cy="614048"/>
          </a:xfrm>
          <a:prstGeom prst="rect">
            <a:avLst/>
          </a:prstGeom>
        </p:spPr>
      </p:pic>
      <p:pic>
        <p:nvPicPr>
          <p:cNvPr id="86" name="Picture 85"/>
          <p:cNvPicPr>
            <a:picLocks noChangeAspect="1"/>
          </p:cNvPicPr>
          <p:nvPr/>
        </p:nvPicPr>
        <p:blipFill>
          <a:blip r:embed="rId4"/>
          <a:stretch>
            <a:fillRect/>
          </a:stretch>
        </p:blipFill>
        <p:spPr>
          <a:xfrm>
            <a:off x="742475" y="5963885"/>
            <a:ext cx="622579" cy="582827"/>
          </a:xfrm>
          <a:prstGeom prst="ellipse">
            <a:avLst/>
          </a:prstGeom>
          <a:ln w="12700" cap="rnd" cmpd="sng">
            <a:solidFill>
              <a:srgbClr val="333333"/>
            </a:solidFill>
          </a:ln>
          <a:effectLst>
            <a:outerShdw blurRad="50800" dist="38100" dir="2700000" algn="tl" rotWithShape="0">
              <a:srgbClr val="000000">
                <a:alpha val="43000"/>
              </a:srgbClr>
            </a:outerShdw>
          </a:effectLst>
          <a:scene3d>
            <a:camera prst="orthographicFront"/>
            <a:lightRig rig="contrasting" dir="t">
              <a:rot lat="0" lon="0" rev="3000000"/>
            </a:lightRig>
          </a:scene3d>
          <a:sp3d contourW="7620">
            <a:bevelT w="95250" h="31750"/>
            <a:contourClr>
              <a:srgbClr val="333333"/>
            </a:contourClr>
          </a:sp3d>
        </p:spPr>
      </p:pic>
      <p:pic>
        <p:nvPicPr>
          <p:cNvPr id="87" name="Picture 86"/>
          <p:cNvPicPr>
            <a:picLocks noChangeAspect="1"/>
          </p:cNvPicPr>
          <p:nvPr/>
        </p:nvPicPr>
        <p:blipFill>
          <a:blip r:embed="rId5"/>
          <a:stretch>
            <a:fillRect/>
          </a:stretch>
        </p:blipFill>
        <p:spPr>
          <a:xfrm>
            <a:off x="1594912" y="5958114"/>
            <a:ext cx="604257" cy="594369"/>
          </a:xfrm>
          <a:prstGeom prst="ellipse">
            <a:avLst/>
          </a:prstGeom>
          <a:ln w="12700" cap="rnd" cmpd="sng">
            <a:solidFill>
              <a:srgbClr val="333333"/>
            </a:solidFill>
          </a:ln>
          <a:effectLst>
            <a:outerShdw blurRad="50800" dist="38100" dir="2700000" algn="tl" rotWithShape="0">
              <a:srgbClr val="000000">
                <a:alpha val="43000"/>
              </a:srgbClr>
            </a:outerShdw>
          </a:effectLst>
          <a:scene3d>
            <a:camera prst="orthographicFront"/>
            <a:lightRig rig="contrasting" dir="t">
              <a:rot lat="0" lon="0" rev="3000000"/>
            </a:lightRig>
          </a:scene3d>
          <a:sp3d contourW="7620">
            <a:bevelT w="95250" h="31750"/>
            <a:contourClr>
              <a:srgbClr val="333333"/>
            </a:contourClr>
          </a:sp3d>
        </p:spPr>
      </p:pic>
      <p:sp>
        <p:nvSpPr>
          <p:cNvPr id="91" name="TextBox 90"/>
          <p:cNvSpPr txBox="1"/>
          <p:nvPr/>
        </p:nvSpPr>
        <p:spPr>
          <a:xfrm>
            <a:off x="1340638" y="4215645"/>
            <a:ext cx="1069591" cy="369332"/>
          </a:xfrm>
          <a:prstGeom prst="rect">
            <a:avLst/>
          </a:prstGeom>
          <a:noFill/>
        </p:spPr>
        <p:txBody>
          <a:bodyPr wrap="square" rtlCol="0">
            <a:spAutoFit/>
          </a:bodyPr>
          <a:lstStyle/>
          <a:p>
            <a:pPr algn="ctr"/>
            <a:r>
              <a:rPr lang="en-US" i="1" dirty="0" smtClean="0">
                <a:solidFill>
                  <a:srgbClr val="1F497D"/>
                </a:solidFill>
                <a:latin typeface="Arial"/>
                <a:cs typeface="Arial"/>
              </a:rPr>
              <a:t>acetate</a:t>
            </a:r>
            <a:endParaRPr lang="en-US" i="1" dirty="0">
              <a:solidFill>
                <a:srgbClr val="1F497D"/>
              </a:solidFill>
              <a:latin typeface="Arial"/>
              <a:cs typeface="Arial"/>
            </a:endParaRPr>
          </a:p>
        </p:txBody>
      </p:sp>
      <p:pic>
        <p:nvPicPr>
          <p:cNvPr id="69" name="Picture 68"/>
          <p:cNvPicPr>
            <a:picLocks noChangeAspect="1"/>
          </p:cNvPicPr>
          <p:nvPr/>
        </p:nvPicPr>
        <p:blipFill>
          <a:blip r:embed="rId4">
            <a:duotone>
              <a:prstClr val="black"/>
              <a:srgbClr val="D9C3A5">
                <a:tint val="50000"/>
                <a:satMod val="180000"/>
              </a:srgbClr>
            </a:duotone>
          </a:blip>
          <a:stretch>
            <a:fillRect/>
          </a:stretch>
        </p:blipFill>
        <p:spPr>
          <a:xfrm>
            <a:off x="2299071" y="5963885"/>
            <a:ext cx="622579" cy="582827"/>
          </a:xfrm>
          <a:prstGeom prst="ellipse">
            <a:avLst/>
          </a:prstGeom>
          <a:ln w="12700" cap="rnd" cmpd="sng">
            <a:solidFill>
              <a:srgbClr val="333333"/>
            </a:solidFill>
          </a:ln>
          <a:effectLst>
            <a:outerShdw blurRad="50800" dist="38100" dir="2700000" algn="tl" rotWithShape="0">
              <a:srgbClr val="000000">
                <a:alpha val="43000"/>
              </a:srgbClr>
            </a:outerShdw>
          </a:effectLst>
          <a:scene3d>
            <a:camera prst="orthographicFront"/>
            <a:lightRig rig="contrasting" dir="t">
              <a:rot lat="0" lon="0" rev="3000000"/>
            </a:lightRig>
          </a:scene3d>
          <a:sp3d contourW="7620">
            <a:bevelT w="95250" h="31750"/>
            <a:contourClr>
              <a:srgbClr val="333333"/>
            </a:contourClr>
          </a:sp3d>
        </p:spPr>
      </p:pic>
      <p:sp>
        <p:nvSpPr>
          <p:cNvPr id="70" name="Rectangle 69"/>
          <p:cNvSpPr/>
          <p:nvPr/>
        </p:nvSpPr>
        <p:spPr>
          <a:xfrm>
            <a:off x="3504197" y="4603365"/>
            <a:ext cx="2286924" cy="199468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269964" y="4643704"/>
            <a:ext cx="806824" cy="806824"/>
          </a:xfrm>
          <a:prstGeom prst="ellipse">
            <a:avLst/>
          </a:prstGeom>
          <a:solidFill>
            <a:schemeClr val="bg2"/>
          </a:solidFill>
          <a:ln w="28575"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3909433" y="4231609"/>
            <a:ext cx="1521258" cy="369332"/>
          </a:xfrm>
          <a:prstGeom prst="rect">
            <a:avLst/>
          </a:prstGeom>
          <a:noFill/>
        </p:spPr>
        <p:txBody>
          <a:bodyPr wrap="square" rtlCol="0">
            <a:spAutoFit/>
          </a:bodyPr>
          <a:lstStyle/>
          <a:p>
            <a:pPr algn="ctr"/>
            <a:r>
              <a:rPr lang="en-US" i="1" dirty="0" smtClean="0">
                <a:solidFill>
                  <a:srgbClr val="1F497D"/>
                </a:solidFill>
                <a:latin typeface="Arial"/>
                <a:cs typeface="Arial"/>
              </a:rPr>
              <a:t>niacin</a:t>
            </a:r>
            <a:endParaRPr lang="en-US" i="1" dirty="0">
              <a:solidFill>
                <a:srgbClr val="1F497D"/>
              </a:solidFill>
              <a:latin typeface="Arial"/>
              <a:cs typeface="Arial"/>
            </a:endParaRPr>
          </a:p>
        </p:txBody>
      </p:sp>
      <p:sp>
        <p:nvSpPr>
          <p:cNvPr id="13" name="Right Arrow 12"/>
          <p:cNvSpPr/>
          <p:nvPr/>
        </p:nvSpPr>
        <p:spPr>
          <a:xfrm rot="18900000">
            <a:off x="1236080" y="5491435"/>
            <a:ext cx="404887" cy="290058"/>
          </a:xfrm>
          <a:prstGeom prst="rightArrow">
            <a:avLst/>
          </a:prstGeom>
          <a:solidFill>
            <a:srgbClr val="0000FF"/>
          </a:solidFill>
          <a:ln w="19050"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ight Arrow 92"/>
          <p:cNvSpPr/>
          <p:nvPr/>
        </p:nvSpPr>
        <p:spPr>
          <a:xfrm rot="2912664">
            <a:off x="2137435" y="5512380"/>
            <a:ext cx="404887" cy="290058"/>
          </a:xfrm>
          <a:prstGeom prst="rightArrow">
            <a:avLst/>
          </a:prstGeom>
          <a:solidFill>
            <a:srgbClr val="FFFF00"/>
          </a:solidFill>
          <a:ln w="19050"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ight Arrow 95"/>
          <p:cNvSpPr/>
          <p:nvPr/>
        </p:nvSpPr>
        <p:spPr>
          <a:xfrm rot="5400000">
            <a:off x="1690571" y="5557678"/>
            <a:ext cx="404887" cy="290058"/>
          </a:xfrm>
          <a:prstGeom prst="rightArrow">
            <a:avLst/>
          </a:prstGeom>
          <a:solidFill>
            <a:srgbClr val="FFFF00"/>
          </a:solidFill>
          <a:ln w="19050"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ight Arrow 96"/>
          <p:cNvSpPr/>
          <p:nvPr/>
        </p:nvSpPr>
        <p:spPr>
          <a:xfrm rot="18900000">
            <a:off x="4137684" y="5548298"/>
            <a:ext cx="404887" cy="290058"/>
          </a:xfrm>
          <a:prstGeom prst="rightArrow">
            <a:avLst/>
          </a:prstGeom>
          <a:solidFill>
            <a:srgbClr val="0000FF"/>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ight Arrow 97"/>
          <p:cNvSpPr/>
          <p:nvPr/>
        </p:nvSpPr>
        <p:spPr>
          <a:xfrm rot="2912664">
            <a:off x="4872328" y="5578564"/>
            <a:ext cx="404887" cy="290058"/>
          </a:xfrm>
          <a:prstGeom prst="rightArrow">
            <a:avLst/>
          </a:prstGeom>
          <a:solidFill>
            <a:srgbClr val="FFFF00"/>
          </a:solidFill>
          <a:ln w="19050" cmpd="sng">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7" name="Picture 116" descr="Screen shot 2013-07-25 at 3.56.15 AM.png"/>
          <p:cNvPicPr>
            <a:picLocks noChangeAspect="1"/>
          </p:cNvPicPr>
          <p:nvPr/>
        </p:nvPicPr>
        <p:blipFill>
          <a:blip r:embed="rId6">
            <a:extLst>
              <a:ext uri="{BEBA8EAE-BF5A-486C-A8C5-ECC9F3942E4B}">
                <a14:imgProps xmlns:a14="http://schemas.microsoft.com/office/drawing/2010/main">
                  <a14:imgLayer r:embed="rId7">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29" name="TextBox 28"/>
          <p:cNvSpPr txBox="1"/>
          <p:nvPr/>
        </p:nvSpPr>
        <p:spPr>
          <a:xfrm>
            <a:off x="6263747" y="4717848"/>
            <a:ext cx="883926" cy="1200329"/>
          </a:xfrm>
          <a:prstGeom prst="rect">
            <a:avLst/>
          </a:prstGeom>
          <a:noFill/>
        </p:spPr>
        <p:txBody>
          <a:bodyPr wrap="none" rtlCol="0">
            <a:spAutoFit/>
          </a:bodyPr>
          <a:lstStyle/>
          <a:p>
            <a:r>
              <a:rPr lang="en-US" sz="7200" dirty="0" smtClean="0"/>
              <a:t>...</a:t>
            </a:r>
            <a:endParaRPr lang="en-US" sz="7200" dirty="0"/>
          </a:p>
        </p:txBody>
      </p:sp>
      <p:sp>
        <p:nvSpPr>
          <p:cNvPr id="58" name="Title 1"/>
          <p:cNvSpPr>
            <a:spLocks noGrp="1"/>
          </p:cNvSpPr>
          <p:nvPr>
            <p:ph type="title"/>
          </p:nvPr>
        </p:nvSpPr>
        <p:spPr>
          <a:xfrm>
            <a:off x="228600" y="152400"/>
            <a:ext cx="8839200" cy="563562"/>
          </a:xfrm>
        </p:spPr>
        <p:txBody>
          <a:bodyPr/>
          <a:lstStyle/>
          <a:p>
            <a:pPr algn="ctr"/>
            <a:r>
              <a:rPr lang="en-US" sz="2500" dirty="0"/>
              <a:t>Finding microbe-compound associations </a:t>
            </a:r>
            <a:r>
              <a:rPr lang="en-US" sz="2500" dirty="0" smtClean="0"/>
              <a:t>(cont’d)</a:t>
            </a:r>
          </a:p>
        </p:txBody>
      </p:sp>
      <p:pic>
        <p:nvPicPr>
          <p:cNvPr id="57" name="Picture 56"/>
          <p:cNvPicPr>
            <a:picLocks noChangeAspect="1"/>
          </p:cNvPicPr>
          <p:nvPr/>
        </p:nvPicPr>
        <p:blipFill>
          <a:blip r:embed="rId8"/>
          <a:stretch>
            <a:fillRect/>
          </a:stretch>
        </p:blipFill>
        <p:spPr>
          <a:xfrm>
            <a:off x="4340128" y="4773705"/>
            <a:ext cx="684543" cy="572235"/>
          </a:xfrm>
          <a:prstGeom prst="rect">
            <a:avLst/>
          </a:prstGeom>
        </p:spPr>
      </p:pic>
      <p:pic>
        <p:nvPicPr>
          <p:cNvPr id="59" name="Picture 58"/>
          <p:cNvPicPr>
            <a:picLocks noChangeAspect="1"/>
          </p:cNvPicPr>
          <p:nvPr/>
        </p:nvPicPr>
        <p:blipFill>
          <a:blip r:embed="rId9"/>
          <a:stretch>
            <a:fillRect/>
          </a:stretch>
        </p:blipFill>
        <p:spPr>
          <a:xfrm>
            <a:off x="3645186" y="5973379"/>
            <a:ext cx="551725" cy="563839"/>
          </a:xfrm>
          <a:prstGeom prst="ellipse">
            <a:avLst/>
          </a:prstGeom>
          <a:ln w="9525" cap="rnd" cmpd="sng">
            <a:solidFill>
              <a:srgbClr val="333333"/>
            </a:solidFill>
          </a:ln>
          <a:effectLst>
            <a:outerShdw blurRad="50800" dist="38100" dir="2700000" algn="tl" rotWithShape="0">
              <a:srgbClr val="000000">
                <a:alpha val="43000"/>
              </a:srgbClr>
            </a:outerShdw>
          </a:effectLst>
          <a:scene3d>
            <a:camera prst="orthographicFront"/>
            <a:lightRig rig="contrasting" dir="t">
              <a:rot lat="0" lon="0" rev="3000000"/>
            </a:lightRig>
          </a:scene3d>
          <a:sp3d contourW="7620">
            <a:bevelT w="95250" h="31750"/>
            <a:contourClr>
              <a:srgbClr val="333333"/>
            </a:contourClr>
          </a:sp3d>
        </p:spPr>
      </p:pic>
      <p:pic>
        <p:nvPicPr>
          <p:cNvPr id="60" name="Picture 59"/>
          <p:cNvPicPr>
            <a:picLocks noChangeAspect="1"/>
          </p:cNvPicPr>
          <p:nvPr/>
        </p:nvPicPr>
        <p:blipFill>
          <a:blip r:embed="rId10"/>
          <a:stretch>
            <a:fillRect/>
          </a:stretch>
        </p:blipFill>
        <p:spPr>
          <a:xfrm>
            <a:off x="5058004" y="5951460"/>
            <a:ext cx="569050" cy="607677"/>
          </a:xfrm>
          <a:prstGeom prst="ellipse">
            <a:avLst/>
          </a:prstGeom>
          <a:ln w="9525" cap="rnd" cmpd="sng">
            <a:solidFill>
              <a:srgbClr val="333333"/>
            </a:solidFill>
          </a:ln>
          <a:effectLst>
            <a:outerShdw blurRad="50800" dist="38100" dir="2700000" algn="tl" rotWithShape="0">
              <a:srgbClr val="000000">
                <a:alpha val="43000"/>
              </a:srgbClr>
            </a:outerShdw>
          </a:effectLst>
          <a:scene3d>
            <a:camera prst="orthographicFront"/>
            <a:lightRig rig="contrasting" dir="t">
              <a:rot lat="0" lon="0" rev="3000000"/>
            </a:lightRig>
          </a:scene3d>
          <a:sp3d contourW="7620">
            <a:bevelT w="95250" h="31750"/>
            <a:contourClr>
              <a:srgbClr val="333333"/>
            </a:contourClr>
          </a:sp3d>
        </p:spPr>
      </p:pic>
      <p:sp>
        <p:nvSpPr>
          <p:cNvPr id="62" name="TextBox 61"/>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32083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63562"/>
          </a:xfrm>
        </p:spPr>
        <p:txBody>
          <a:bodyPr/>
          <a:lstStyle/>
          <a:p>
            <a:r>
              <a:rPr lang="en-US" sz="2200" dirty="0" smtClean="0"/>
              <a:t>Microbe-Compound bipartite network</a:t>
            </a:r>
          </a:p>
        </p:txBody>
      </p:sp>
      <p:pic>
        <p:nvPicPr>
          <p:cNvPr id="3" name="Picture 2" descr="Bipartite_network2_nodes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218"/>
            <a:ext cx="9144000" cy="6016684"/>
          </a:xfrm>
          <a:prstGeom prst="rect">
            <a:avLst/>
          </a:prstGeom>
        </p:spPr>
      </p:pic>
      <p:sp>
        <p:nvSpPr>
          <p:cNvPr id="4" name="TextBox 3"/>
          <p:cNvSpPr txBox="1"/>
          <p:nvPr/>
        </p:nvSpPr>
        <p:spPr>
          <a:xfrm rot="16200000">
            <a:off x="-1327880" y="5255200"/>
            <a:ext cx="3033102" cy="369332"/>
          </a:xfrm>
          <a:prstGeom prst="rect">
            <a:avLst/>
          </a:prstGeom>
          <a:noFill/>
        </p:spPr>
        <p:txBody>
          <a:bodyPr wrap="none" rtlCol="0">
            <a:spAutoFit/>
          </a:bodyPr>
          <a:lstStyle/>
          <a:p>
            <a:r>
              <a:rPr lang="en-US" dirty="0" smtClean="0">
                <a:solidFill>
                  <a:srgbClr val="000090"/>
                </a:solidFill>
              </a:rPr>
              <a:t>Metabolic compounds (244)</a:t>
            </a:r>
            <a:endParaRPr lang="en-US" dirty="0">
              <a:solidFill>
                <a:srgbClr val="000090"/>
              </a:solidFill>
            </a:endParaRPr>
          </a:p>
        </p:txBody>
      </p:sp>
      <p:cxnSp>
        <p:nvCxnSpPr>
          <p:cNvPr id="36" name="Straight Connector 35"/>
          <p:cNvCxnSpPr/>
          <p:nvPr/>
        </p:nvCxnSpPr>
        <p:spPr>
          <a:xfrm>
            <a:off x="504719" y="4827085"/>
            <a:ext cx="0" cy="753450"/>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47118" y="5580535"/>
            <a:ext cx="130501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Macromolecules</a:t>
            </a:r>
          </a:p>
        </p:txBody>
      </p:sp>
      <p:cxnSp>
        <p:nvCxnSpPr>
          <p:cNvPr id="41" name="Straight Connector 40"/>
          <p:cNvCxnSpPr/>
          <p:nvPr/>
        </p:nvCxnSpPr>
        <p:spPr>
          <a:xfrm>
            <a:off x="2143009" y="5801247"/>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4815" y="6039677"/>
            <a:ext cx="175886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Mono-/disaccharides</a:t>
            </a:r>
          </a:p>
          <a:p>
            <a:r>
              <a:rPr lang="en-US" sz="1200" dirty="0" smtClean="0">
                <a:solidFill>
                  <a:schemeClr val="bg2">
                    <a:lumMod val="25000"/>
                  </a:schemeClr>
                </a:solidFill>
                <a:latin typeface="Arial"/>
                <a:cs typeface="Arial"/>
              </a:rPr>
              <a:t>&amp; derivatives</a:t>
            </a:r>
            <a:endParaRPr lang="en-US" sz="1200" dirty="0">
              <a:solidFill>
                <a:schemeClr val="bg2">
                  <a:lumMod val="25000"/>
                </a:schemeClr>
              </a:solidFill>
              <a:latin typeface="Arial"/>
              <a:cs typeface="Arial"/>
            </a:endParaRPr>
          </a:p>
        </p:txBody>
      </p:sp>
      <p:cxnSp>
        <p:nvCxnSpPr>
          <p:cNvPr id="45" name="Straight Connector 44"/>
          <p:cNvCxnSpPr/>
          <p:nvPr/>
        </p:nvCxnSpPr>
        <p:spPr>
          <a:xfrm>
            <a:off x="3550468" y="612203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45869" y="6366875"/>
            <a:ext cx="215401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Amino acids, </a:t>
            </a:r>
            <a:r>
              <a:rPr lang="en-US" sz="1200" dirty="0" err="1" smtClean="0">
                <a:solidFill>
                  <a:schemeClr val="bg2">
                    <a:lumMod val="25000"/>
                  </a:schemeClr>
                </a:solidFill>
                <a:latin typeface="Arial"/>
                <a:cs typeface="Arial"/>
              </a:rPr>
              <a:t>oligopeptides</a:t>
            </a:r>
            <a:r>
              <a:rPr lang="en-US" sz="1200" dirty="0" smtClean="0">
                <a:solidFill>
                  <a:schemeClr val="bg2">
                    <a:lumMod val="25000"/>
                  </a:schemeClr>
                </a:solidFill>
                <a:latin typeface="Arial"/>
                <a:cs typeface="Arial"/>
              </a:rPr>
              <a:t>, &amp; derivatives</a:t>
            </a:r>
            <a:endParaRPr lang="en-US" sz="1200" dirty="0">
              <a:solidFill>
                <a:schemeClr val="bg2">
                  <a:lumMod val="25000"/>
                </a:schemeClr>
              </a:solidFill>
              <a:latin typeface="Arial"/>
              <a:cs typeface="Arial"/>
            </a:endParaRPr>
          </a:p>
        </p:txBody>
      </p:sp>
      <p:sp>
        <p:nvSpPr>
          <p:cNvPr id="47" name="TextBox 46"/>
          <p:cNvSpPr txBox="1"/>
          <p:nvPr/>
        </p:nvSpPr>
        <p:spPr>
          <a:xfrm>
            <a:off x="3658055" y="6389288"/>
            <a:ext cx="1339771" cy="461665"/>
          </a:xfrm>
          <a:prstGeom prst="rect">
            <a:avLst/>
          </a:prstGeom>
          <a:noFill/>
        </p:spPr>
        <p:txBody>
          <a:bodyPr wrap="square" rtlCol="0">
            <a:spAutoFit/>
          </a:bodyPr>
          <a:lstStyle/>
          <a:p>
            <a:pPr algn="ctr"/>
            <a:r>
              <a:rPr lang="en-US" sz="1200" dirty="0" smtClean="0">
                <a:solidFill>
                  <a:schemeClr val="bg2">
                    <a:lumMod val="25000"/>
                  </a:schemeClr>
                </a:solidFill>
                <a:latin typeface="Arial"/>
                <a:cs typeface="Arial"/>
              </a:rPr>
              <a:t>Nucleic acids &amp; oligonucleotides</a:t>
            </a:r>
            <a:endParaRPr lang="en-US" sz="1200" dirty="0">
              <a:solidFill>
                <a:schemeClr val="bg2">
                  <a:lumMod val="25000"/>
                </a:schemeClr>
              </a:solidFill>
              <a:latin typeface="Arial"/>
              <a:cs typeface="Arial"/>
            </a:endParaRPr>
          </a:p>
        </p:txBody>
      </p:sp>
      <p:cxnSp>
        <p:nvCxnSpPr>
          <p:cNvPr id="48" name="Straight Connector 47"/>
          <p:cNvCxnSpPr/>
          <p:nvPr/>
        </p:nvCxnSpPr>
        <p:spPr>
          <a:xfrm flipH="1">
            <a:off x="4327941" y="6197087"/>
            <a:ext cx="2458" cy="20714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189515" y="6151916"/>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85767" y="6380776"/>
            <a:ext cx="1033434"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Fatty acids &amp; glycerides</a:t>
            </a:r>
            <a:endParaRPr lang="en-US" sz="1200" dirty="0">
              <a:solidFill>
                <a:schemeClr val="bg2">
                  <a:lumMod val="25000"/>
                </a:schemeClr>
              </a:solidFill>
              <a:latin typeface="Arial"/>
              <a:cs typeface="Arial"/>
            </a:endParaRPr>
          </a:p>
        </p:txBody>
      </p:sp>
      <p:sp>
        <p:nvSpPr>
          <p:cNvPr id="55" name="TextBox 54"/>
          <p:cNvSpPr txBox="1"/>
          <p:nvPr/>
        </p:nvSpPr>
        <p:spPr>
          <a:xfrm>
            <a:off x="7513805" y="6373764"/>
            <a:ext cx="1648533"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Vitamins &amp; co-factors</a:t>
            </a:r>
          </a:p>
        </p:txBody>
      </p:sp>
      <p:sp>
        <p:nvSpPr>
          <p:cNvPr id="56" name="TextBox 55"/>
          <p:cNvSpPr txBox="1"/>
          <p:nvPr/>
        </p:nvSpPr>
        <p:spPr>
          <a:xfrm>
            <a:off x="7652751" y="5744425"/>
            <a:ext cx="633507"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Gases</a:t>
            </a:r>
          </a:p>
        </p:txBody>
      </p:sp>
      <p:sp>
        <p:nvSpPr>
          <p:cNvPr id="57" name="TextBox 56"/>
          <p:cNvSpPr txBox="1"/>
          <p:nvPr/>
        </p:nvSpPr>
        <p:spPr>
          <a:xfrm>
            <a:off x="7602254" y="6013242"/>
            <a:ext cx="1146468"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Inorganic ions</a:t>
            </a:r>
          </a:p>
        </p:txBody>
      </p:sp>
      <p:cxnSp>
        <p:nvCxnSpPr>
          <p:cNvPr id="58" name="Straight Connector 57"/>
          <p:cNvCxnSpPr/>
          <p:nvPr/>
        </p:nvCxnSpPr>
        <p:spPr>
          <a:xfrm>
            <a:off x="8751492" y="4738612"/>
            <a:ext cx="0" cy="1650676"/>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8420253" y="5062739"/>
            <a:ext cx="0" cy="95050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962751" y="537339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504719" y="2450523"/>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29278" y="2401673"/>
            <a:ext cx="700148"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990555" y="2906400"/>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241614" y="2674391"/>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652603" y="2202193"/>
            <a:ext cx="223907" cy="22390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034314" y="2944788"/>
            <a:ext cx="1050997"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98975" y="2885833"/>
            <a:ext cx="88595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cellulolytic</a:t>
            </a:r>
            <a:endParaRPr lang="en-US" sz="1200" dirty="0">
              <a:solidFill>
                <a:schemeClr val="bg2">
                  <a:lumMod val="25000"/>
                </a:schemeClr>
              </a:solidFill>
              <a:latin typeface="Arial"/>
              <a:cs typeface="Arial"/>
            </a:endParaRPr>
          </a:p>
        </p:txBody>
      </p:sp>
      <p:sp>
        <p:nvSpPr>
          <p:cNvPr id="42" name="TextBox 41"/>
          <p:cNvSpPr txBox="1"/>
          <p:nvPr/>
        </p:nvSpPr>
        <p:spPr>
          <a:xfrm>
            <a:off x="1027653" y="3073281"/>
            <a:ext cx="894821" cy="276999"/>
          </a:xfrm>
          <a:prstGeom prst="rect">
            <a:avLst/>
          </a:prstGeom>
          <a:noFill/>
        </p:spPr>
        <p:txBody>
          <a:bodyPr wrap="none" rtlCol="0">
            <a:spAutoFit/>
          </a:bodyPr>
          <a:lstStyle/>
          <a:p>
            <a:r>
              <a:rPr lang="en-US" sz="1200" dirty="0" err="1" smtClean="0">
                <a:solidFill>
                  <a:schemeClr val="bg2">
                    <a:lumMod val="25000"/>
                  </a:schemeClr>
                </a:solidFill>
                <a:latin typeface="Arial"/>
                <a:cs typeface="Arial"/>
              </a:rPr>
              <a:t>acetogens</a:t>
            </a:r>
            <a:endParaRPr lang="en-US" sz="1200" dirty="0">
              <a:solidFill>
                <a:schemeClr val="bg2">
                  <a:lumMod val="25000"/>
                </a:schemeClr>
              </a:solidFill>
              <a:latin typeface="Arial"/>
              <a:cs typeface="Arial"/>
            </a:endParaRPr>
          </a:p>
        </p:txBody>
      </p:sp>
      <p:sp>
        <p:nvSpPr>
          <p:cNvPr id="44" name="TextBox 43"/>
          <p:cNvSpPr txBox="1"/>
          <p:nvPr/>
        </p:nvSpPr>
        <p:spPr>
          <a:xfrm>
            <a:off x="1194406" y="1766490"/>
            <a:ext cx="1134220"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propionic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50" name="TextBox 49"/>
          <p:cNvSpPr txBox="1"/>
          <p:nvPr/>
        </p:nvSpPr>
        <p:spPr>
          <a:xfrm>
            <a:off x="5954466" y="3106222"/>
            <a:ext cx="1120820"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methanogens</a:t>
            </a:r>
            <a:endParaRPr lang="en-US" sz="1200" dirty="0">
              <a:solidFill>
                <a:schemeClr val="bg2">
                  <a:lumMod val="25000"/>
                </a:schemeClr>
              </a:solidFill>
              <a:latin typeface="Arial"/>
              <a:cs typeface="Arial"/>
            </a:endParaRPr>
          </a:p>
        </p:txBody>
      </p:sp>
      <p:sp>
        <p:nvSpPr>
          <p:cNvPr id="61" name="TextBox 60"/>
          <p:cNvSpPr txBox="1"/>
          <p:nvPr/>
        </p:nvSpPr>
        <p:spPr>
          <a:xfrm>
            <a:off x="6703015" y="3325857"/>
            <a:ext cx="787395" cy="461665"/>
          </a:xfrm>
          <a:prstGeom prst="rect">
            <a:avLst/>
          </a:prstGeom>
          <a:noFill/>
        </p:spPr>
        <p:txBody>
          <a:bodyPr wrap="none" rtlCol="0">
            <a:spAutoFit/>
          </a:bodyPr>
          <a:lstStyle/>
          <a:p>
            <a:pPr algn="r"/>
            <a:r>
              <a:rPr lang="en-US" sz="1200" dirty="0" smtClean="0">
                <a:solidFill>
                  <a:schemeClr val="bg2">
                    <a:lumMod val="25000"/>
                  </a:schemeClr>
                </a:solidFill>
                <a:latin typeface="Arial"/>
                <a:cs typeface="Arial"/>
              </a:rPr>
              <a:t>sulfate</a:t>
            </a:r>
          </a:p>
          <a:p>
            <a:pPr algn="r"/>
            <a:r>
              <a:rPr lang="en-US" sz="1200" dirty="0" smtClean="0">
                <a:solidFill>
                  <a:schemeClr val="bg2">
                    <a:lumMod val="25000"/>
                  </a:schemeClr>
                </a:solidFill>
                <a:latin typeface="Arial"/>
                <a:cs typeface="Arial"/>
              </a:rPr>
              <a:t>reducers</a:t>
            </a:r>
            <a:endParaRPr lang="en-US" sz="1200" dirty="0">
              <a:solidFill>
                <a:schemeClr val="bg2">
                  <a:lumMod val="25000"/>
                </a:schemeClr>
              </a:solidFill>
              <a:latin typeface="Arial"/>
              <a:cs typeface="Arial"/>
            </a:endParaRPr>
          </a:p>
        </p:txBody>
      </p:sp>
      <p:sp>
        <p:nvSpPr>
          <p:cNvPr id="5" name="Rectangle 4"/>
          <p:cNvSpPr/>
          <p:nvPr/>
        </p:nvSpPr>
        <p:spPr>
          <a:xfrm>
            <a:off x="0" y="3881298"/>
            <a:ext cx="9136330" cy="2976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rot="16200000">
            <a:off x="-1086673" y="2469491"/>
            <a:ext cx="2558024" cy="369332"/>
          </a:xfrm>
          <a:prstGeom prst="rect">
            <a:avLst/>
          </a:prstGeom>
          <a:noFill/>
        </p:spPr>
        <p:txBody>
          <a:bodyPr wrap="none" rtlCol="0">
            <a:spAutoFit/>
          </a:bodyPr>
          <a:lstStyle/>
          <a:p>
            <a:r>
              <a:rPr lang="en-US" dirty="0" smtClean="0">
                <a:solidFill>
                  <a:srgbClr val="000090"/>
                </a:solidFill>
              </a:rPr>
              <a:t>Microbial species (567)</a:t>
            </a:r>
            <a:endParaRPr lang="en-US" dirty="0">
              <a:solidFill>
                <a:srgbClr val="000090"/>
              </a:solidFill>
            </a:endParaRPr>
          </a:p>
        </p:txBody>
      </p:sp>
      <p:sp>
        <p:nvSpPr>
          <p:cNvPr id="72" name="Rectangle 71"/>
          <p:cNvSpPr/>
          <p:nvPr/>
        </p:nvSpPr>
        <p:spPr>
          <a:xfrm>
            <a:off x="0" y="283567"/>
            <a:ext cx="9144000" cy="651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2135005" y="3618064"/>
            <a:ext cx="860332"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lactic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54" name="TextBox 53"/>
          <p:cNvSpPr txBox="1"/>
          <p:nvPr/>
        </p:nvSpPr>
        <p:spPr>
          <a:xfrm>
            <a:off x="8462204" y="6555515"/>
            <a:ext cx="688297" cy="307777"/>
          </a:xfrm>
          <a:prstGeom prst="rect">
            <a:avLst/>
          </a:prstGeom>
          <a:noFill/>
        </p:spPr>
        <p:txBody>
          <a:bodyPr wrap="none" rtlCol="0">
            <a:spAutoFit/>
          </a:bodyPr>
          <a:lstStyle/>
          <a:p>
            <a:pPr algn="r"/>
            <a:r>
              <a:rPr lang="en-US" sz="1400" dirty="0" smtClean="0"/>
              <a:t>6 of 17</a:t>
            </a:r>
            <a:endParaRPr lang="en-US" sz="1400" dirty="0"/>
          </a:p>
        </p:txBody>
      </p:sp>
    </p:spTree>
    <p:extLst>
      <p:ext uri="{BB962C8B-B14F-4D97-AF65-F5344CB8AC3E}">
        <p14:creationId xmlns:p14="http://schemas.microsoft.com/office/powerpoint/2010/main" val="7509025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down)">
                                      <p:cBhvr>
                                        <p:cTn id="12" dur="500"/>
                                        <p:tgtEl>
                                          <p:spTgt spid="36"/>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down)">
                                      <p:cBhvr>
                                        <p:cTn id="16" dur="500"/>
                                        <p:tgtEl>
                                          <p:spTgt spid="39"/>
                                        </p:tgtEl>
                                      </p:cBhvr>
                                    </p:animEffect>
                                  </p:childTnLst>
                                </p:cTn>
                              </p:par>
                              <p:par>
                                <p:cTn id="17" presetID="12" presetClass="entr" presetSubtype="1"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ppt_y</p:attrName>
                                        </p:attrNameLst>
                                      </p:cBhvr>
                                      <p:tavLst>
                                        <p:tav tm="0">
                                          <p:val>
                                            <p:strVal val="#ppt_y-#ppt_h*1.125000"/>
                                          </p:val>
                                        </p:tav>
                                        <p:tav tm="100000">
                                          <p:val>
                                            <p:strVal val="#ppt_y"/>
                                          </p:val>
                                        </p:tav>
                                      </p:tavLst>
                                    </p:anim>
                                    <p:animEffect transition="in" filter="wipe(down)">
                                      <p:cBhvr>
                                        <p:cTn id="20" dur="500"/>
                                        <p:tgtEl>
                                          <p:spTgt spid="4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par>
                                <p:cTn id="25" presetID="12" presetClass="entr" presetSubtype="1"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ppt_y</p:attrName>
                                        </p:attrNameLst>
                                      </p:cBhvr>
                                      <p:tavLst>
                                        <p:tav tm="0">
                                          <p:val>
                                            <p:strVal val="#ppt_y-#ppt_h*1.125000"/>
                                          </p:val>
                                        </p:tav>
                                        <p:tav tm="100000">
                                          <p:val>
                                            <p:strVal val="#ppt_y"/>
                                          </p:val>
                                        </p:tav>
                                      </p:tavLst>
                                    </p:anim>
                                    <p:animEffect transition="in" filter="wipe(down)">
                                      <p:cBhvr>
                                        <p:cTn id="28" dur="500"/>
                                        <p:tgtEl>
                                          <p:spTgt spid="45"/>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p:tgtEl>
                                          <p:spTgt spid="46"/>
                                        </p:tgtEl>
                                        <p:attrNameLst>
                                          <p:attrName>ppt_y</p:attrName>
                                        </p:attrNameLst>
                                      </p:cBhvr>
                                      <p:tavLst>
                                        <p:tav tm="0">
                                          <p:val>
                                            <p:strVal val="#ppt_y-#ppt_h*1.125000"/>
                                          </p:val>
                                        </p:tav>
                                        <p:tav tm="100000">
                                          <p:val>
                                            <p:strVal val="#ppt_y"/>
                                          </p:val>
                                        </p:tav>
                                      </p:tavLst>
                                    </p:anim>
                                    <p:animEffect transition="in" filter="wipe(down)">
                                      <p:cBhvr>
                                        <p:cTn id="32" dur="500"/>
                                        <p:tgtEl>
                                          <p:spTgt spid="46"/>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p:tgtEl>
                                          <p:spTgt spid="47"/>
                                        </p:tgtEl>
                                        <p:attrNameLst>
                                          <p:attrName>ppt_y</p:attrName>
                                        </p:attrNameLst>
                                      </p:cBhvr>
                                      <p:tavLst>
                                        <p:tav tm="0">
                                          <p:val>
                                            <p:strVal val="#ppt_y-#ppt_h*1.125000"/>
                                          </p:val>
                                        </p:tav>
                                        <p:tav tm="100000">
                                          <p:val>
                                            <p:strVal val="#ppt_y"/>
                                          </p:val>
                                        </p:tav>
                                      </p:tavLst>
                                    </p:anim>
                                    <p:animEffect transition="in" filter="wipe(down)">
                                      <p:cBhvr>
                                        <p:cTn id="36" dur="500"/>
                                        <p:tgtEl>
                                          <p:spTgt spid="47"/>
                                        </p:tgtEl>
                                      </p:cBhvr>
                                    </p:animEffect>
                                  </p:childTnLst>
                                </p:cTn>
                              </p:par>
                              <p:par>
                                <p:cTn id="37" presetID="12" presetClass="entr" presetSubtype="1"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p:tgtEl>
                                          <p:spTgt spid="48"/>
                                        </p:tgtEl>
                                        <p:attrNameLst>
                                          <p:attrName>ppt_y</p:attrName>
                                        </p:attrNameLst>
                                      </p:cBhvr>
                                      <p:tavLst>
                                        <p:tav tm="0">
                                          <p:val>
                                            <p:strVal val="#ppt_y-#ppt_h*1.125000"/>
                                          </p:val>
                                        </p:tav>
                                        <p:tav tm="100000">
                                          <p:val>
                                            <p:strVal val="#ppt_y"/>
                                          </p:val>
                                        </p:tav>
                                      </p:tavLst>
                                    </p:anim>
                                    <p:animEffect transition="in" filter="wipe(down)">
                                      <p:cBhvr>
                                        <p:cTn id="40" dur="500"/>
                                        <p:tgtEl>
                                          <p:spTgt spid="48"/>
                                        </p:tgtEl>
                                      </p:cBhvr>
                                    </p:animEffect>
                                  </p:childTnLst>
                                </p:cTn>
                              </p:par>
                              <p:par>
                                <p:cTn id="41" presetID="12" presetClass="entr" presetSubtype="1"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p:tgtEl>
                                          <p:spTgt spid="51"/>
                                        </p:tgtEl>
                                        <p:attrNameLst>
                                          <p:attrName>ppt_y</p:attrName>
                                        </p:attrNameLst>
                                      </p:cBhvr>
                                      <p:tavLst>
                                        <p:tav tm="0">
                                          <p:val>
                                            <p:strVal val="#ppt_y-#ppt_h*1.125000"/>
                                          </p:val>
                                        </p:tav>
                                        <p:tav tm="100000">
                                          <p:val>
                                            <p:strVal val="#ppt_y"/>
                                          </p:val>
                                        </p:tav>
                                      </p:tavLst>
                                    </p:anim>
                                    <p:animEffect transition="in" filter="wipe(down)">
                                      <p:cBhvr>
                                        <p:cTn id="44" dur="500"/>
                                        <p:tgtEl>
                                          <p:spTgt spid="51"/>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p:tgtEl>
                                          <p:spTgt spid="52"/>
                                        </p:tgtEl>
                                        <p:attrNameLst>
                                          <p:attrName>ppt_y</p:attrName>
                                        </p:attrNameLst>
                                      </p:cBhvr>
                                      <p:tavLst>
                                        <p:tav tm="0">
                                          <p:val>
                                            <p:strVal val="#ppt_y-#ppt_h*1.125000"/>
                                          </p:val>
                                        </p:tav>
                                        <p:tav tm="100000">
                                          <p:val>
                                            <p:strVal val="#ppt_y"/>
                                          </p:val>
                                        </p:tav>
                                      </p:tavLst>
                                    </p:anim>
                                    <p:animEffect transition="in" filter="wipe(down)">
                                      <p:cBhvr>
                                        <p:cTn id="48" dur="500"/>
                                        <p:tgtEl>
                                          <p:spTgt spid="52"/>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p:tgtEl>
                                          <p:spTgt spid="55"/>
                                        </p:tgtEl>
                                        <p:attrNameLst>
                                          <p:attrName>ppt_y</p:attrName>
                                        </p:attrNameLst>
                                      </p:cBhvr>
                                      <p:tavLst>
                                        <p:tav tm="0">
                                          <p:val>
                                            <p:strVal val="#ppt_y-#ppt_h*1.125000"/>
                                          </p:val>
                                        </p:tav>
                                        <p:tav tm="100000">
                                          <p:val>
                                            <p:strVal val="#ppt_y"/>
                                          </p:val>
                                        </p:tav>
                                      </p:tavLst>
                                    </p:anim>
                                    <p:animEffect transition="in" filter="wipe(down)">
                                      <p:cBhvr>
                                        <p:cTn id="52" dur="500"/>
                                        <p:tgtEl>
                                          <p:spTgt spid="55"/>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p:tgtEl>
                                          <p:spTgt spid="56"/>
                                        </p:tgtEl>
                                        <p:attrNameLst>
                                          <p:attrName>ppt_y</p:attrName>
                                        </p:attrNameLst>
                                      </p:cBhvr>
                                      <p:tavLst>
                                        <p:tav tm="0">
                                          <p:val>
                                            <p:strVal val="#ppt_y-#ppt_h*1.125000"/>
                                          </p:val>
                                        </p:tav>
                                        <p:tav tm="100000">
                                          <p:val>
                                            <p:strVal val="#ppt_y"/>
                                          </p:val>
                                        </p:tav>
                                      </p:tavLst>
                                    </p:anim>
                                    <p:animEffect transition="in" filter="wipe(down)">
                                      <p:cBhvr>
                                        <p:cTn id="56" dur="500"/>
                                        <p:tgtEl>
                                          <p:spTgt spid="56"/>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p:tgtEl>
                                          <p:spTgt spid="57"/>
                                        </p:tgtEl>
                                        <p:attrNameLst>
                                          <p:attrName>ppt_y</p:attrName>
                                        </p:attrNameLst>
                                      </p:cBhvr>
                                      <p:tavLst>
                                        <p:tav tm="0">
                                          <p:val>
                                            <p:strVal val="#ppt_y-#ppt_h*1.125000"/>
                                          </p:val>
                                        </p:tav>
                                        <p:tav tm="100000">
                                          <p:val>
                                            <p:strVal val="#ppt_y"/>
                                          </p:val>
                                        </p:tav>
                                      </p:tavLst>
                                    </p:anim>
                                    <p:animEffect transition="in" filter="wipe(down)">
                                      <p:cBhvr>
                                        <p:cTn id="60" dur="500"/>
                                        <p:tgtEl>
                                          <p:spTgt spid="57"/>
                                        </p:tgtEl>
                                      </p:cBhvr>
                                    </p:animEffect>
                                  </p:childTnLst>
                                </p:cTn>
                              </p:par>
                              <p:par>
                                <p:cTn id="61" presetID="12" presetClass="entr" presetSubtype="1"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p:tgtEl>
                                          <p:spTgt spid="58"/>
                                        </p:tgtEl>
                                        <p:attrNameLst>
                                          <p:attrName>ppt_y</p:attrName>
                                        </p:attrNameLst>
                                      </p:cBhvr>
                                      <p:tavLst>
                                        <p:tav tm="0">
                                          <p:val>
                                            <p:strVal val="#ppt_y-#ppt_h*1.125000"/>
                                          </p:val>
                                        </p:tav>
                                        <p:tav tm="100000">
                                          <p:val>
                                            <p:strVal val="#ppt_y"/>
                                          </p:val>
                                        </p:tav>
                                      </p:tavLst>
                                    </p:anim>
                                    <p:animEffect transition="in" filter="wipe(down)">
                                      <p:cBhvr>
                                        <p:cTn id="64" dur="500"/>
                                        <p:tgtEl>
                                          <p:spTgt spid="58"/>
                                        </p:tgtEl>
                                      </p:cBhvr>
                                    </p:animEffect>
                                  </p:childTnLst>
                                </p:cTn>
                              </p:par>
                              <p:par>
                                <p:cTn id="65" presetID="12" presetClass="entr" presetSubtype="1"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p:tgtEl>
                                          <p:spTgt spid="60"/>
                                        </p:tgtEl>
                                        <p:attrNameLst>
                                          <p:attrName>ppt_y</p:attrName>
                                        </p:attrNameLst>
                                      </p:cBhvr>
                                      <p:tavLst>
                                        <p:tav tm="0">
                                          <p:val>
                                            <p:strVal val="#ppt_y-#ppt_h*1.125000"/>
                                          </p:val>
                                        </p:tav>
                                        <p:tav tm="100000">
                                          <p:val>
                                            <p:strVal val="#ppt_y"/>
                                          </p:val>
                                        </p:tav>
                                      </p:tavLst>
                                    </p:anim>
                                    <p:animEffect transition="in" filter="wipe(down)">
                                      <p:cBhvr>
                                        <p:cTn id="68" dur="500"/>
                                        <p:tgtEl>
                                          <p:spTgt spid="60"/>
                                        </p:tgtEl>
                                      </p:cBhvr>
                                    </p:animEffect>
                                  </p:childTnLst>
                                </p:cTn>
                              </p:par>
                              <p:par>
                                <p:cTn id="69" presetID="12" presetClass="entr" presetSubtype="1"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p:tgtEl>
                                          <p:spTgt spid="63"/>
                                        </p:tgtEl>
                                        <p:attrNameLst>
                                          <p:attrName>ppt_y</p:attrName>
                                        </p:attrNameLst>
                                      </p:cBhvr>
                                      <p:tavLst>
                                        <p:tav tm="0">
                                          <p:val>
                                            <p:strVal val="#ppt_y-#ppt_h*1.125000"/>
                                          </p:val>
                                        </p:tav>
                                        <p:tav tm="100000">
                                          <p:val>
                                            <p:strVal val="#ppt_y"/>
                                          </p:val>
                                        </p:tav>
                                      </p:tavLst>
                                    </p:anim>
                                    <p:animEffect transition="in" filter="wipe(down)">
                                      <p:cBhvr>
                                        <p:cTn id="7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6" grpId="0"/>
      <p:bldP spid="47" grpId="0"/>
      <p:bldP spid="52" grpId="0"/>
      <p:bldP spid="55" grpId="0"/>
      <p:bldP spid="56" grpId="0"/>
      <p:bldP spid="57"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partite_network2_nodes_yellow_blu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 y="845452"/>
            <a:ext cx="9144000" cy="6016684"/>
          </a:xfrm>
          <a:prstGeom prst="rect">
            <a:avLst/>
          </a:prstGeom>
          <a:ln>
            <a:noFill/>
            <a:prstDash val="dash"/>
          </a:ln>
        </p:spPr>
      </p:pic>
      <p:cxnSp>
        <p:nvCxnSpPr>
          <p:cNvPr id="7" name="Straight Connector 6"/>
          <p:cNvCxnSpPr/>
          <p:nvPr/>
        </p:nvCxnSpPr>
        <p:spPr>
          <a:xfrm>
            <a:off x="162813" y="3954373"/>
            <a:ext cx="8752587" cy="0"/>
          </a:xfrm>
          <a:prstGeom prst="line">
            <a:avLst/>
          </a:prstGeom>
          <a:ln w="12700" cmpd="sng">
            <a:solidFill>
              <a:schemeClr val="bg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04719" y="2450523"/>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29278" y="2401673"/>
            <a:ext cx="700148"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90555" y="2906400"/>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1614" y="2674391"/>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652603" y="2202193"/>
            <a:ext cx="223907" cy="22390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34314" y="2944788"/>
            <a:ext cx="1050997"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98975" y="2885833"/>
            <a:ext cx="88595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cellulolytic</a:t>
            </a:r>
            <a:endParaRPr lang="en-US" sz="1200" dirty="0">
              <a:solidFill>
                <a:schemeClr val="bg2">
                  <a:lumMod val="25000"/>
                </a:schemeClr>
              </a:solidFill>
              <a:latin typeface="Arial"/>
              <a:cs typeface="Arial"/>
            </a:endParaRPr>
          </a:p>
        </p:txBody>
      </p:sp>
      <p:sp>
        <p:nvSpPr>
          <p:cNvPr id="23" name="TextBox 22"/>
          <p:cNvSpPr txBox="1"/>
          <p:nvPr/>
        </p:nvSpPr>
        <p:spPr>
          <a:xfrm>
            <a:off x="1027653" y="3073281"/>
            <a:ext cx="894821" cy="276999"/>
          </a:xfrm>
          <a:prstGeom prst="rect">
            <a:avLst/>
          </a:prstGeom>
          <a:noFill/>
        </p:spPr>
        <p:txBody>
          <a:bodyPr wrap="none" rtlCol="0">
            <a:spAutoFit/>
          </a:bodyPr>
          <a:lstStyle/>
          <a:p>
            <a:r>
              <a:rPr lang="en-US" sz="1200" dirty="0" err="1" smtClean="0">
                <a:solidFill>
                  <a:schemeClr val="bg2">
                    <a:lumMod val="25000"/>
                  </a:schemeClr>
                </a:solidFill>
                <a:latin typeface="Arial"/>
                <a:cs typeface="Arial"/>
              </a:rPr>
              <a:t>acetogens</a:t>
            </a:r>
            <a:endParaRPr lang="en-US" sz="1200" dirty="0">
              <a:solidFill>
                <a:schemeClr val="bg2">
                  <a:lumMod val="25000"/>
                </a:schemeClr>
              </a:solidFill>
              <a:latin typeface="Arial"/>
              <a:cs typeface="Arial"/>
            </a:endParaRPr>
          </a:p>
        </p:txBody>
      </p:sp>
      <p:sp>
        <p:nvSpPr>
          <p:cNvPr id="24" name="TextBox 23"/>
          <p:cNvSpPr txBox="1"/>
          <p:nvPr/>
        </p:nvSpPr>
        <p:spPr>
          <a:xfrm>
            <a:off x="1194406" y="1766490"/>
            <a:ext cx="1134220"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propionic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25" name="TextBox 24"/>
          <p:cNvSpPr txBox="1"/>
          <p:nvPr/>
        </p:nvSpPr>
        <p:spPr>
          <a:xfrm>
            <a:off x="2135005" y="3618064"/>
            <a:ext cx="860332"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lactic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26" name="TextBox 25"/>
          <p:cNvSpPr txBox="1"/>
          <p:nvPr/>
        </p:nvSpPr>
        <p:spPr>
          <a:xfrm>
            <a:off x="5954466" y="3106222"/>
            <a:ext cx="1120820"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methanogens</a:t>
            </a:r>
            <a:endParaRPr lang="en-US" sz="1200" dirty="0">
              <a:solidFill>
                <a:schemeClr val="bg2">
                  <a:lumMod val="25000"/>
                </a:schemeClr>
              </a:solidFill>
              <a:latin typeface="Arial"/>
              <a:cs typeface="Arial"/>
            </a:endParaRPr>
          </a:p>
        </p:txBody>
      </p:sp>
      <p:sp>
        <p:nvSpPr>
          <p:cNvPr id="28" name="TextBox 27"/>
          <p:cNvSpPr txBox="1"/>
          <p:nvPr/>
        </p:nvSpPr>
        <p:spPr>
          <a:xfrm>
            <a:off x="6703015" y="3325857"/>
            <a:ext cx="787395" cy="461665"/>
          </a:xfrm>
          <a:prstGeom prst="rect">
            <a:avLst/>
          </a:prstGeom>
          <a:noFill/>
        </p:spPr>
        <p:txBody>
          <a:bodyPr wrap="none" rtlCol="0">
            <a:spAutoFit/>
          </a:bodyPr>
          <a:lstStyle/>
          <a:p>
            <a:pPr algn="r"/>
            <a:r>
              <a:rPr lang="en-US" sz="1200" dirty="0" smtClean="0">
                <a:solidFill>
                  <a:schemeClr val="bg2">
                    <a:lumMod val="25000"/>
                  </a:schemeClr>
                </a:solidFill>
                <a:latin typeface="Arial"/>
                <a:cs typeface="Arial"/>
              </a:rPr>
              <a:t>sulfate</a:t>
            </a:r>
          </a:p>
          <a:p>
            <a:pPr algn="r"/>
            <a:r>
              <a:rPr lang="en-US" sz="1200" dirty="0" smtClean="0">
                <a:solidFill>
                  <a:schemeClr val="bg2">
                    <a:lumMod val="25000"/>
                  </a:schemeClr>
                </a:solidFill>
                <a:latin typeface="Arial"/>
                <a:cs typeface="Arial"/>
              </a:rPr>
              <a:t>reducers</a:t>
            </a:r>
            <a:endParaRPr lang="en-US" sz="1200" dirty="0">
              <a:solidFill>
                <a:schemeClr val="bg2">
                  <a:lumMod val="25000"/>
                </a:schemeClr>
              </a:solidFill>
              <a:latin typeface="Arial"/>
              <a:cs typeface="Arial"/>
            </a:endParaRPr>
          </a:p>
        </p:txBody>
      </p:sp>
      <p:cxnSp>
        <p:nvCxnSpPr>
          <p:cNvPr id="36" name="Straight Connector 35"/>
          <p:cNvCxnSpPr/>
          <p:nvPr/>
        </p:nvCxnSpPr>
        <p:spPr>
          <a:xfrm>
            <a:off x="504719" y="4827085"/>
            <a:ext cx="0" cy="753450"/>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47118" y="5580535"/>
            <a:ext cx="130501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Macromolecules</a:t>
            </a:r>
          </a:p>
        </p:txBody>
      </p:sp>
      <p:cxnSp>
        <p:nvCxnSpPr>
          <p:cNvPr id="41" name="Straight Connector 40"/>
          <p:cNvCxnSpPr/>
          <p:nvPr/>
        </p:nvCxnSpPr>
        <p:spPr>
          <a:xfrm>
            <a:off x="2143009" y="5801247"/>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4815" y="6039677"/>
            <a:ext cx="175886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Mono-/disaccharides</a:t>
            </a:r>
          </a:p>
          <a:p>
            <a:r>
              <a:rPr lang="en-US" sz="1200" dirty="0" smtClean="0">
                <a:solidFill>
                  <a:schemeClr val="bg2">
                    <a:lumMod val="25000"/>
                  </a:schemeClr>
                </a:solidFill>
                <a:latin typeface="Arial"/>
                <a:cs typeface="Arial"/>
              </a:rPr>
              <a:t>&amp; derivatives</a:t>
            </a:r>
            <a:endParaRPr lang="en-US" sz="1200" dirty="0">
              <a:solidFill>
                <a:schemeClr val="bg2">
                  <a:lumMod val="25000"/>
                </a:schemeClr>
              </a:solidFill>
              <a:latin typeface="Arial"/>
              <a:cs typeface="Arial"/>
            </a:endParaRPr>
          </a:p>
        </p:txBody>
      </p:sp>
      <p:cxnSp>
        <p:nvCxnSpPr>
          <p:cNvPr id="45" name="Straight Connector 44"/>
          <p:cNvCxnSpPr/>
          <p:nvPr/>
        </p:nvCxnSpPr>
        <p:spPr>
          <a:xfrm>
            <a:off x="3550468" y="612203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45869" y="6248400"/>
            <a:ext cx="215401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Amino acids, </a:t>
            </a:r>
            <a:r>
              <a:rPr lang="en-US" sz="1200" dirty="0" err="1" smtClean="0">
                <a:solidFill>
                  <a:schemeClr val="bg2">
                    <a:lumMod val="25000"/>
                  </a:schemeClr>
                </a:solidFill>
                <a:latin typeface="Arial"/>
                <a:cs typeface="Arial"/>
              </a:rPr>
              <a:t>oligopeptides</a:t>
            </a:r>
            <a:r>
              <a:rPr lang="en-US" sz="1200" dirty="0" smtClean="0">
                <a:solidFill>
                  <a:schemeClr val="bg2">
                    <a:lumMod val="25000"/>
                  </a:schemeClr>
                </a:solidFill>
                <a:latin typeface="Arial"/>
                <a:cs typeface="Arial"/>
              </a:rPr>
              <a:t>, &amp; derivatives</a:t>
            </a:r>
            <a:endParaRPr lang="en-US" sz="1200" dirty="0">
              <a:solidFill>
                <a:schemeClr val="bg2">
                  <a:lumMod val="25000"/>
                </a:schemeClr>
              </a:solidFill>
              <a:latin typeface="Arial"/>
              <a:cs typeface="Arial"/>
            </a:endParaRPr>
          </a:p>
        </p:txBody>
      </p:sp>
      <p:sp>
        <p:nvSpPr>
          <p:cNvPr id="47" name="TextBox 46"/>
          <p:cNvSpPr txBox="1"/>
          <p:nvPr/>
        </p:nvSpPr>
        <p:spPr>
          <a:xfrm>
            <a:off x="3658055" y="6389288"/>
            <a:ext cx="1339771" cy="461665"/>
          </a:xfrm>
          <a:prstGeom prst="rect">
            <a:avLst/>
          </a:prstGeom>
          <a:noFill/>
        </p:spPr>
        <p:txBody>
          <a:bodyPr wrap="square" rtlCol="0">
            <a:spAutoFit/>
          </a:bodyPr>
          <a:lstStyle/>
          <a:p>
            <a:pPr algn="ctr"/>
            <a:r>
              <a:rPr lang="en-US" sz="1200" dirty="0" smtClean="0">
                <a:solidFill>
                  <a:schemeClr val="bg2">
                    <a:lumMod val="25000"/>
                  </a:schemeClr>
                </a:solidFill>
                <a:latin typeface="Arial"/>
                <a:cs typeface="Arial"/>
              </a:rPr>
              <a:t>Nucleic acids &amp; oligonucleotides</a:t>
            </a:r>
            <a:endParaRPr lang="en-US" sz="1200" dirty="0">
              <a:solidFill>
                <a:schemeClr val="bg2">
                  <a:lumMod val="25000"/>
                </a:schemeClr>
              </a:solidFill>
              <a:latin typeface="Arial"/>
              <a:cs typeface="Arial"/>
            </a:endParaRPr>
          </a:p>
        </p:txBody>
      </p:sp>
      <p:cxnSp>
        <p:nvCxnSpPr>
          <p:cNvPr id="48" name="Straight Connector 47"/>
          <p:cNvCxnSpPr/>
          <p:nvPr/>
        </p:nvCxnSpPr>
        <p:spPr>
          <a:xfrm flipH="1">
            <a:off x="4327941" y="6197087"/>
            <a:ext cx="2458" cy="20714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189515" y="6151916"/>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85767" y="6380776"/>
            <a:ext cx="1033434"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Fatty acids &amp; glycerides</a:t>
            </a:r>
            <a:endParaRPr lang="en-US" sz="1200" dirty="0">
              <a:solidFill>
                <a:schemeClr val="bg2">
                  <a:lumMod val="25000"/>
                </a:schemeClr>
              </a:solidFill>
              <a:latin typeface="Arial"/>
              <a:cs typeface="Arial"/>
            </a:endParaRPr>
          </a:p>
        </p:txBody>
      </p:sp>
      <p:sp>
        <p:nvSpPr>
          <p:cNvPr id="55" name="TextBox 54"/>
          <p:cNvSpPr txBox="1"/>
          <p:nvPr/>
        </p:nvSpPr>
        <p:spPr>
          <a:xfrm>
            <a:off x="7513805" y="6373764"/>
            <a:ext cx="1648533"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Vitamins &amp; co-factors</a:t>
            </a:r>
          </a:p>
        </p:txBody>
      </p:sp>
      <p:sp>
        <p:nvSpPr>
          <p:cNvPr id="56" name="TextBox 55"/>
          <p:cNvSpPr txBox="1"/>
          <p:nvPr/>
        </p:nvSpPr>
        <p:spPr>
          <a:xfrm>
            <a:off x="8129493" y="6003196"/>
            <a:ext cx="633507"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Gases</a:t>
            </a:r>
          </a:p>
        </p:txBody>
      </p:sp>
      <p:sp>
        <p:nvSpPr>
          <p:cNvPr id="57" name="TextBox 56"/>
          <p:cNvSpPr txBox="1"/>
          <p:nvPr/>
        </p:nvSpPr>
        <p:spPr>
          <a:xfrm>
            <a:off x="7315200" y="5746795"/>
            <a:ext cx="1146468"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Inorganic ions</a:t>
            </a:r>
          </a:p>
        </p:txBody>
      </p:sp>
      <p:cxnSp>
        <p:nvCxnSpPr>
          <p:cNvPr id="58" name="Straight Connector 57"/>
          <p:cNvCxnSpPr/>
          <p:nvPr/>
        </p:nvCxnSpPr>
        <p:spPr>
          <a:xfrm>
            <a:off x="8751492" y="4738612"/>
            <a:ext cx="0" cy="1650676"/>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8420253" y="5062739"/>
            <a:ext cx="0" cy="95050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962751" y="537339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pic>
        <p:nvPicPr>
          <p:cNvPr id="59" name="Picture 58" descr="Screen shot 2014-08-25 at 10.08.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0" y="944094"/>
            <a:ext cx="3809879" cy="789654"/>
          </a:xfrm>
          <a:prstGeom prst="rect">
            <a:avLst/>
          </a:prstGeom>
        </p:spPr>
      </p:pic>
      <p:sp>
        <p:nvSpPr>
          <p:cNvPr id="65" name="TextBox 64"/>
          <p:cNvSpPr txBox="1"/>
          <p:nvPr/>
        </p:nvSpPr>
        <p:spPr>
          <a:xfrm rot="16200000">
            <a:off x="-1086673" y="2469491"/>
            <a:ext cx="2558024" cy="369332"/>
          </a:xfrm>
          <a:prstGeom prst="rect">
            <a:avLst/>
          </a:prstGeom>
          <a:noFill/>
        </p:spPr>
        <p:txBody>
          <a:bodyPr wrap="none" rtlCol="0">
            <a:spAutoFit/>
          </a:bodyPr>
          <a:lstStyle/>
          <a:p>
            <a:r>
              <a:rPr lang="en-US" dirty="0" smtClean="0">
                <a:solidFill>
                  <a:srgbClr val="000090"/>
                </a:solidFill>
              </a:rPr>
              <a:t>Microbial species (567)</a:t>
            </a:r>
            <a:endParaRPr lang="en-US" dirty="0">
              <a:solidFill>
                <a:srgbClr val="000090"/>
              </a:solidFill>
            </a:endParaRPr>
          </a:p>
        </p:txBody>
      </p:sp>
      <p:sp>
        <p:nvSpPr>
          <p:cNvPr id="66" name="TextBox 65"/>
          <p:cNvSpPr txBox="1"/>
          <p:nvPr/>
        </p:nvSpPr>
        <p:spPr>
          <a:xfrm rot="16200000">
            <a:off x="-1327880" y="5255200"/>
            <a:ext cx="3033102" cy="369332"/>
          </a:xfrm>
          <a:prstGeom prst="rect">
            <a:avLst/>
          </a:prstGeom>
          <a:noFill/>
        </p:spPr>
        <p:txBody>
          <a:bodyPr wrap="none" rtlCol="0">
            <a:spAutoFit/>
          </a:bodyPr>
          <a:lstStyle/>
          <a:p>
            <a:r>
              <a:rPr lang="en-US" dirty="0" smtClean="0">
                <a:solidFill>
                  <a:srgbClr val="000090"/>
                </a:solidFill>
              </a:rPr>
              <a:t>Metabolic compounds (243)</a:t>
            </a:r>
            <a:endParaRPr lang="en-US" dirty="0">
              <a:solidFill>
                <a:srgbClr val="000090"/>
              </a:solidFill>
            </a:endParaRPr>
          </a:p>
        </p:txBody>
      </p:sp>
      <p:sp>
        <p:nvSpPr>
          <p:cNvPr id="64" name="Title 1"/>
          <p:cNvSpPr>
            <a:spLocks noGrp="1"/>
          </p:cNvSpPr>
          <p:nvPr>
            <p:ph type="title"/>
          </p:nvPr>
        </p:nvSpPr>
        <p:spPr>
          <a:xfrm>
            <a:off x="228600" y="76200"/>
            <a:ext cx="8686800" cy="563562"/>
          </a:xfrm>
        </p:spPr>
        <p:txBody>
          <a:bodyPr/>
          <a:lstStyle/>
          <a:p>
            <a:pPr algn="ctr"/>
            <a:r>
              <a:rPr lang="en-US" sz="2500" dirty="0" smtClean="0"/>
              <a:t>Microbe-compound bipartite network (NJS16)</a:t>
            </a:r>
          </a:p>
        </p:txBody>
      </p:sp>
      <p:sp>
        <p:nvSpPr>
          <p:cNvPr id="38" name="TextBox 37"/>
          <p:cNvSpPr txBox="1"/>
          <p:nvPr/>
        </p:nvSpPr>
        <p:spPr>
          <a:xfrm>
            <a:off x="8462204" y="6555515"/>
            <a:ext cx="688297" cy="307777"/>
          </a:xfrm>
          <a:prstGeom prst="rect">
            <a:avLst/>
          </a:prstGeom>
          <a:noFill/>
        </p:spPr>
        <p:txBody>
          <a:bodyPr wrap="none" rtlCol="0">
            <a:spAutoFit/>
          </a:bodyPr>
          <a:lstStyle/>
          <a:p>
            <a:pPr algn="r"/>
            <a:r>
              <a:rPr lang="en-US" sz="1400" dirty="0" smtClean="0"/>
              <a:t>6 of 17</a:t>
            </a:r>
            <a:endParaRPr lang="en-US" sz="1400" dirty="0"/>
          </a:p>
        </p:txBody>
      </p:sp>
    </p:spTree>
    <p:extLst>
      <p:ext uri="{BB962C8B-B14F-4D97-AF65-F5344CB8AC3E}">
        <p14:creationId xmlns:p14="http://schemas.microsoft.com/office/powerpoint/2010/main" val="24904472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partite_network2_all_featu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316"/>
            <a:ext cx="9144000" cy="6016684"/>
          </a:xfrm>
          <a:prstGeom prst="rect">
            <a:avLst/>
          </a:prstGeom>
        </p:spPr>
      </p:pic>
      <p:cxnSp>
        <p:nvCxnSpPr>
          <p:cNvPr id="7" name="Straight Connector 6"/>
          <p:cNvCxnSpPr/>
          <p:nvPr/>
        </p:nvCxnSpPr>
        <p:spPr>
          <a:xfrm>
            <a:off x="162813" y="3954373"/>
            <a:ext cx="8752587" cy="0"/>
          </a:xfrm>
          <a:prstGeom prst="line">
            <a:avLst/>
          </a:prstGeom>
          <a:ln w="12700" cmpd="sng">
            <a:solidFill>
              <a:schemeClr val="bg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04719" y="2450523"/>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129278" y="2401673"/>
            <a:ext cx="700148"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90555" y="2906400"/>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241614" y="2674391"/>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652603" y="2202193"/>
            <a:ext cx="223907" cy="22390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034314" y="2944788"/>
            <a:ext cx="1050997"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98975" y="2885833"/>
            <a:ext cx="88595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cellulolytic</a:t>
            </a:r>
            <a:endParaRPr lang="en-US" sz="1200" dirty="0">
              <a:solidFill>
                <a:schemeClr val="bg2">
                  <a:lumMod val="25000"/>
                </a:schemeClr>
              </a:solidFill>
              <a:latin typeface="Arial"/>
              <a:cs typeface="Arial"/>
            </a:endParaRPr>
          </a:p>
        </p:txBody>
      </p:sp>
      <p:sp>
        <p:nvSpPr>
          <p:cNvPr id="22" name="TextBox 21"/>
          <p:cNvSpPr txBox="1"/>
          <p:nvPr/>
        </p:nvSpPr>
        <p:spPr>
          <a:xfrm>
            <a:off x="1027653" y="3073281"/>
            <a:ext cx="894821" cy="276999"/>
          </a:xfrm>
          <a:prstGeom prst="rect">
            <a:avLst/>
          </a:prstGeom>
          <a:noFill/>
        </p:spPr>
        <p:txBody>
          <a:bodyPr wrap="none" rtlCol="0">
            <a:spAutoFit/>
          </a:bodyPr>
          <a:lstStyle/>
          <a:p>
            <a:r>
              <a:rPr lang="en-US" sz="1200" dirty="0" err="1" smtClean="0">
                <a:solidFill>
                  <a:schemeClr val="bg2">
                    <a:lumMod val="25000"/>
                  </a:schemeClr>
                </a:solidFill>
                <a:latin typeface="Arial"/>
                <a:cs typeface="Arial"/>
              </a:rPr>
              <a:t>acetogens</a:t>
            </a:r>
            <a:endParaRPr lang="en-US" sz="1200" dirty="0">
              <a:solidFill>
                <a:schemeClr val="bg2">
                  <a:lumMod val="25000"/>
                </a:schemeClr>
              </a:solidFill>
              <a:latin typeface="Arial"/>
              <a:cs typeface="Arial"/>
            </a:endParaRPr>
          </a:p>
        </p:txBody>
      </p:sp>
      <p:sp>
        <p:nvSpPr>
          <p:cNvPr id="23" name="TextBox 22"/>
          <p:cNvSpPr txBox="1"/>
          <p:nvPr/>
        </p:nvSpPr>
        <p:spPr>
          <a:xfrm>
            <a:off x="1194406" y="1766490"/>
            <a:ext cx="1134220"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propionic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24" name="TextBox 23"/>
          <p:cNvSpPr txBox="1"/>
          <p:nvPr/>
        </p:nvSpPr>
        <p:spPr>
          <a:xfrm>
            <a:off x="2135005" y="3618064"/>
            <a:ext cx="860332" cy="461665"/>
          </a:xfrm>
          <a:prstGeom prst="rect">
            <a:avLst/>
          </a:prstGeom>
          <a:noFill/>
        </p:spPr>
        <p:txBody>
          <a:bodyPr wrap="none" rtlCol="0">
            <a:spAutoFit/>
          </a:bodyPr>
          <a:lstStyle/>
          <a:p>
            <a:pPr algn="ctr"/>
            <a:r>
              <a:rPr lang="en-US" sz="1200" dirty="0" smtClean="0">
                <a:solidFill>
                  <a:schemeClr val="bg2">
                    <a:lumMod val="25000"/>
                  </a:schemeClr>
                </a:solidFill>
                <a:latin typeface="Arial"/>
                <a:cs typeface="Arial"/>
              </a:rPr>
              <a:t>lactic acid</a:t>
            </a:r>
          </a:p>
          <a:p>
            <a:pPr algn="ctr"/>
            <a:r>
              <a:rPr lang="en-US" sz="1200" dirty="0" smtClean="0">
                <a:solidFill>
                  <a:schemeClr val="bg2">
                    <a:lumMod val="25000"/>
                  </a:schemeClr>
                </a:solidFill>
                <a:latin typeface="Arial"/>
                <a:cs typeface="Arial"/>
              </a:rPr>
              <a:t>bacteria</a:t>
            </a:r>
            <a:endParaRPr lang="en-US" sz="1200" dirty="0">
              <a:solidFill>
                <a:schemeClr val="bg2">
                  <a:lumMod val="25000"/>
                </a:schemeClr>
              </a:solidFill>
              <a:latin typeface="Arial"/>
              <a:cs typeface="Arial"/>
            </a:endParaRPr>
          </a:p>
        </p:txBody>
      </p:sp>
      <p:sp>
        <p:nvSpPr>
          <p:cNvPr id="25" name="TextBox 24"/>
          <p:cNvSpPr txBox="1"/>
          <p:nvPr/>
        </p:nvSpPr>
        <p:spPr>
          <a:xfrm>
            <a:off x="5954466" y="3106222"/>
            <a:ext cx="1120820"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methanogens</a:t>
            </a:r>
            <a:endParaRPr lang="en-US" sz="1200" dirty="0">
              <a:solidFill>
                <a:schemeClr val="bg2">
                  <a:lumMod val="25000"/>
                </a:schemeClr>
              </a:solidFill>
              <a:latin typeface="Arial"/>
              <a:cs typeface="Arial"/>
            </a:endParaRPr>
          </a:p>
        </p:txBody>
      </p:sp>
      <p:sp>
        <p:nvSpPr>
          <p:cNvPr id="27" name="TextBox 26"/>
          <p:cNvSpPr txBox="1"/>
          <p:nvPr/>
        </p:nvSpPr>
        <p:spPr>
          <a:xfrm>
            <a:off x="6703015" y="3325857"/>
            <a:ext cx="787395" cy="461665"/>
          </a:xfrm>
          <a:prstGeom prst="rect">
            <a:avLst/>
          </a:prstGeom>
          <a:noFill/>
        </p:spPr>
        <p:txBody>
          <a:bodyPr wrap="none" rtlCol="0">
            <a:spAutoFit/>
          </a:bodyPr>
          <a:lstStyle/>
          <a:p>
            <a:pPr algn="r"/>
            <a:r>
              <a:rPr lang="en-US" sz="1200" dirty="0" smtClean="0">
                <a:solidFill>
                  <a:schemeClr val="bg2">
                    <a:lumMod val="25000"/>
                  </a:schemeClr>
                </a:solidFill>
                <a:latin typeface="Arial"/>
                <a:cs typeface="Arial"/>
              </a:rPr>
              <a:t>sulfate</a:t>
            </a:r>
          </a:p>
          <a:p>
            <a:pPr algn="r"/>
            <a:r>
              <a:rPr lang="en-US" sz="1200" dirty="0" smtClean="0">
                <a:solidFill>
                  <a:schemeClr val="bg2">
                    <a:lumMod val="25000"/>
                  </a:schemeClr>
                </a:solidFill>
                <a:latin typeface="Arial"/>
                <a:cs typeface="Arial"/>
              </a:rPr>
              <a:t>reducers</a:t>
            </a:r>
            <a:endParaRPr lang="en-US" sz="1200" dirty="0">
              <a:solidFill>
                <a:schemeClr val="bg2">
                  <a:lumMod val="25000"/>
                </a:schemeClr>
              </a:solidFill>
              <a:latin typeface="Arial"/>
              <a:cs typeface="Arial"/>
            </a:endParaRPr>
          </a:p>
        </p:txBody>
      </p:sp>
      <p:sp>
        <p:nvSpPr>
          <p:cNvPr id="35" name="TextBox 34"/>
          <p:cNvSpPr txBox="1"/>
          <p:nvPr/>
        </p:nvSpPr>
        <p:spPr>
          <a:xfrm>
            <a:off x="347118" y="5580535"/>
            <a:ext cx="1305015"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Macromolecules</a:t>
            </a:r>
          </a:p>
        </p:txBody>
      </p:sp>
      <p:cxnSp>
        <p:nvCxnSpPr>
          <p:cNvPr id="36" name="Straight Connector 35"/>
          <p:cNvCxnSpPr/>
          <p:nvPr/>
        </p:nvCxnSpPr>
        <p:spPr>
          <a:xfrm>
            <a:off x="2143009" y="5801247"/>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54815" y="6039677"/>
            <a:ext cx="175886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Mono-/disaccharides</a:t>
            </a:r>
          </a:p>
          <a:p>
            <a:r>
              <a:rPr lang="en-US" sz="1200" dirty="0" smtClean="0">
                <a:solidFill>
                  <a:schemeClr val="bg2">
                    <a:lumMod val="25000"/>
                  </a:schemeClr>
                </a:solidFill>
                <a:latin typeface="Arial"/>
                <a:cs typeface="Arial"/>
              </a:rPr>
              <a:t>&amp; derivatives</a:t>
            </a:r>
            <a:endParaRPr lang="en-US" sz="1200" dirty="0">
              <a:solidFill>
                <a:schemeClr val="bg2">
                  <a:lumMod val="25000"/>
                </a:schemeClr>
              </a:solidFill>
              <a:latin typeface="Arial"/>
              <a:cs typeface="Arial"/>
            </a:endParaRPr>
          </a:p>
        </p:txBody>
      </p:sp>
      <p:cxnSp>
        <p:nvCxnSpPr>
          <p:cNvPr id="38" name="Straight Connector 37"/>
          <p:cNvCxnSpPr/>
          <p:nvPr/>
        </p:nvCxnSpPr>
        <p:spPr>
          <a:xfrm>
            <a:off x="3550468" y="612203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45869" y="6248400"/>
            <a:ext cx="2154019"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Amino acids, </a:t>
            </a:r>
            <a:r>
              <a:rPr lang="en-US" sz="1200" dirty="0" err="1" smtClean="0">
                <a:solidFill>
                  <a:schemeClr val="bg2">
                    <a:lumMod val="25000"/>
                  </a:schemeClr>
                </a:solidFill>
                <a:latin typeface="Arial"/>
                <a:cs typeface="Arial"/>
              </a:rPr>
              <a:t>oligopeptides</a:t>
            </a:r>
            <a:r>
              <a:rPr lang="en-US" sz="1200" dirty="0" smtClean="0">
                <a:solidFill>
                  <a:schemeClr val="bg2">
                    <a:lumMod val="25000"/>
                  </a:schemeClr>
                </a:solidFill>
                <a:latin typeface="Arial"/>
                <a:cs typeface="Arial"/>
              </a:rPr>
              <a:t>, &amp; derivatives</a:t>
            </a:r>
            <a:endParaRPr lang="en-US" sz="1200" dirty="0">
              <a:solidFill>
                <a:schemeClr val="bg2">
                  <a:lumMod val="25000"/>
                </a:schemeClr>
              </a:solidFill>
              <a:latin typeface="Arial"/>
              <a:cs typeface="Arial"/>
            </a:endParaRPr>
          </a:p>
        </p:txBody>
      </p:sp>
      <p:sp>
        <p:nvSpPr>
          <p:cNvPr id="40" name="TextBox 39"/>
          <p:cNvSpPr txBox="1"/>
          <p:nvPr/>
        </p:nvSpPr>
        <p:spPr>
          <a:xfrm>
            <a:off x="3658055" y="6389288"/>
            <a:ext cx="1339771" cy="461665"/>
          </a:xfrm>
          <a:prstGeom prst="rect">
            <a:avLst/>
          </a:prstGeom>
          <a:noFill/>
        </p:spPr>
        <p:txBody>
          <a:bodyPr wrap="square" rtlCol="0">
            <a:spAutoFit/>
          </a:bodyPr>
          <a:lstStyle/>
          <a:p>
            <a:pPr algn="ctr"/>
            <a:r>
              <a:rPr lang="en-US" sz="1200" dirty="0" smtClean="0">
                <a:solidFill>
                  <a:schemeClr val="bg2">
                    <a:lumMod val="25000"/>
                  </a:schemeClr>
                </a:solidFill>
                <a:latin typeface="Arial"/>
                <a:cs typeface="Arial"/>
              </a:rPr>
              <a:t>Nucleic acids &amp; oligonucleotides</a:t>
            </a:r>
            <a:endParaRPr lang="en-US" sz="1200" dirty="0">
              <a:solidFill>
                <a:schemeClr val="bg2">
                  <a:lumMod val="25000"/>
                </a:schemeClr>
              </a:solidFill>
              <a:latin typeface="Arial"/>
              <a:cs typeface="Arial"/>
            </a:endParaRPr>
          </a:p>
        </p:txBody>
      </p:sp>
      <p:cxnSp>
        <p:nvCxnSpPr>
          <p:cNvPr id="41" name="Straight Connector 40"/>
          <p:cNvCxnSpPr/>
          <p:nvPr/>
        </p:nvCxnSpPr>
        <p:spPr>
          <a:xfrm flipH="1">
            <a:off x="4327941" y="6197087"/>
            <a:ext cx="2458" cy="20714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189515" y="6151916"/>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185767" y="6380776"/>
            <a:ext cx="1033434" cy="461665"/>
          </a:xfrm>
          <a:prstGeom prst="rect">
            <a:avLst/>
          </a:prstGeom>
          <a:noFill/>
        </p:spPr>
        <p:txBody>
          <a:bodyPr wrap="square" rtlCol="0">
            <a:spAutoFit/>
          </a:bodyPr>
          <a:lstStyle/>
          <a:p>
            <a:r>
              <a:rPr lang="en-US" sz="1200" dirty="0" smtClean="0">
                <a:solidFill>
                  <a:schemeClr val="bg2">
                    <a:lumMod val="25000"/>
                  </a:schemeClr>
                </a:solidFill>
                <a:latin typeface="Arial"/>
                <a:cs typeface="Arial"/>
              </a:rPr>
              <a:t>Fatty acids &amp; glycerides</a:t>
            </a:r>
            <a:endParaRPr lang="en-US" sz="1200" dirty="0">
              <a:solidFill>
                <a:schemeClr val="bg2">
                  <a:lumMod val="25000"/>
                </a:schemeClr>
              </a:solidFill>
              <a:latin typeface="Arial"/>
              <a:cs typeface="Arial"/>
            </a:endParaRPr>
          </a:p>
        </p:txBody>
      </p:sp>
      <p:sp>
        <p:nvSpPr>
          <p:cNvPr id="46" name="TextBox 45"/>
          <p:cNvSpPr txBox="1"/>
          <p:nvPr/>
        </p:nvSpPr>
        <p:spPr>
          <a:xfrm>
            <a:off x="7513805" y="6373764"/>
            <a:ext cx="1648533"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Vitamins &amp; co-factors</a:t>
            </a:r>
          </a:p>
        </p:txBody>
      </p:sp>
      <p:sp>
        <p:nvSpPr>
          <p:cNvPr id="47" name="TextBox 46"/>
          <p:cNvSpPr txBox="1"/>
          <p:nvPr/>
        </p:nvSpPr>
        <p:spPr>
          <a:xfrm>
            <a:off x="8129493" y="6003196"/>
            <a:ext cx="633507"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Gases</a:t>
            </a:r>
          </a:p>
        </p:txBody>
      </p:sp>
      <p:sp>
        <p:nvSpPr>
          <p:cNvPr id="48" name="TextBox 47"/>
          <p:cNvSpPr txBox="1"/>
          <p:nvPr/>
        </p:nvSpPr>
        <p:spPr>
          <a:xfrm>
            <a:off x="7315200" y="5746795"/>
            <a:ext cx="1146468" cy="276999"/>
          </a:xfrm>
          <a:prstGeom prst="rect">
            <a:avLst/>
          </a:prstGeom>
          <a:noFill/>
        </p:spPr>
        <p:txBody>
          <a:bodyPr wrap="none" rtlCol="0">
            <a:spAutoFit/>
          </a:bodyPr>
          <a:lstStyle/>
          <a:p>
            <a:r>
              <a:rPr lang="en-US" sz="1200" dirty="0" smtClean="0">
                <a:solidFill>
                  <a:schemeClr val="bg2">
                    <a:lumMod val="25000"/>
                  </a:schemeClr>
                </a:solidFill>
                <a:latin typeface="Arial"/>
                <a:cs typeface="Arial"/>
              </a:rPr>
              <a:t>Inorganic ions</a:t>
            </a:r>
          </a:p>
        </p:txBody>
      </p:sp>
      <p:cxnSp>
        <p:nvCxnSpPr>
          <p:cNvPr id="49" name="Straight Connector 48"/>
          <p:cNvCxnSpPr/>
          <p:nvPr/>
        </p:nvCxnSpPr>
        <p:spPr>
          <a:xfrm>
            <a:off x="8751492" y="4738612"/>
            <a:ext cx="0" cy="1650676"/>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420253" y="5062739"/>
            <a:ext cx="0" cy="95050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962751" y="5373392"/>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pic>
        <p:nvPicPr>
          <p:cNvPr id="4" name="Picture 3" descr="Screen shot 2014-08-25 at 10.08.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0" y="944094"/>
            <a:ext cx="3809879" cy="789654"/>
          </a:xfrm>
          <a:prstGeom prst="rect">
            <a:avLst/>
          </a:prstGeom>
        </p:spPr>
      </p:pic>
      <p:pic>
        <p:nvPicPr>
          <p:cNvPr id="9" name="Picture 8" descr="Screen shot 2014-08-25 at 10.08.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030" y="900593"/>
            <a:ext cx="5063557" cy="602417"/>
          </a:xfrm>
          <a:prstGeom prst="rect">
            <a:avLst/>
          </a:prstGeom>
        </p:spPr>
      </p:pic>
      <p:sp>
        <p:nvSpPr>
          <p:cNvPr id="58" name="TextBox 57"/>
          <p:cNvSpPr txBox="1"/>
          <p:nvPr/>
        </p:nvSpPr>
        <p:spPr>
          <a:xfrm rot="16200000">
            <a:off x="-1086673" y="2469491"/>
            <a:ext cx="2558024" cy="369332"/>
          </a:xfrm>
          <a:prstGeom prst="rect">
            <a:avLst/>
          </a:prstGeom>
          <a:noFill/>
        </p:spPr>
        <p:txBody>
          <a:bodyPr wrap="none" rtlCol="0">
            <a:spAutoFit/>
          </a:bodyPr>
          <a:lstStyle/>
          <a:p>
            <a:r>
              <a:rPr lang="en-US" dirty="0" smtClean="0">
                <a:solidFill>
                  <a:srgbClr val="000090"/>
                </a:solidFill>
              </a:rPr>
              <a:t>Microbial species (567)</a:t>
            </a:r>
            <a:endParaRPr lang="en-US" dirty="0">
              <a:solidFill>
                <a:srgbClr val="000090"/>
              </a:solidFill>
            </a:endParaRPr>
          </a:p>
        </p:txBody>
      </p:sp>
      <p:sp>
        <p:nvSpPr>
          <p:cNvPr id="59" name="TextBox 58"/>
          <p:cNvSpPr txBox="1"/>
          <p:nvPr/>
        </p:nvSpPr>
        <p:spPr>
          <a:xfrm rot="16200000">
            <a:off x="-1327880" y="5255200"/>
            <a:ext cx="3033102" cy="369332"/>
          </a:xfrm>
          <a:prstGeom prst="rect">
            <a:avLst/>
          </a:prstGeom>
          <a:noFill/>
        </p:spPr>
        <p:txBody>
          <a:bodyPr wrap="none" rtlCol="0">
            <a:spAutoFit/>
          </a:bodyPr>
          <a:lstStyle/>
          <a:p>
            <a:r>
              <a:rPr lang="en-US" dirty="0" smtClean="0">
                <a:solidFill>
                  <a:srgbClr val="000090"/>
                </a:solidFill>
              </a:rPr>
              <a:t>Metabolic compounds (243)</a:t>
            </a:r>
            <a:endParaRPr lang="en-US" dirty="0">
              <a:solidFill>
                <a:srgbClr val="000090"/>
              </a:solidFill>
            </a:endParaRPr>
          </a:p>
        </p:txBody>
      </p:sp>
      <p:sp>
        <p:nvSpPr>
          <p:cNvPr id="60" name="TextBox 59"/>
          <p:cNvSpPr txBox="1"/>
          <p:nvPr/>
        </p:nvSpPr>
        <p:spPr>
          <a:xfrm>
            <a:off x="2624740" y="3984463"/>
            <a:ext cx="4080860" cy="923330"/>
          </a:xfrm>
          <a:prstGeom prst="rect">
            <a:avLst/>
          </a:prstGeom>
          <a:solidFill>
            <a:srgbClr val="FFFFFF">
              <a:alpha val="13000"/>
            </a:srgbClr>
          </a:solidFill>
        </p:spPr>
        <p:txBody>
          <a:bodyPr wrap="square" rtlCol="0">
            <a:spAutoFit/>
          </a:bodyPr>
          <a:lstStyle/>
          <a:p>
            <a:pPr algn="ctr"/>
            <a:r>
              <a:rPr lang="en-US" b="1" dirty="0" smtClean="0">
                <a:solidFill>
                  <a:srgbClr val="000090"/>
                </a:solidFill>
              </a:rPr>
              <a:t>~4,500 </a:t>
            </a:r>
            <a:r>
              <a:rPr lang="en-US" b="1" dirty="0">
                <a:solidFill>
                  <a:srgbClr val="000090"/>
                </a:solidFill>
              </a:rPr>
              <a:t>literature-curated </a:t>
            </a:r>
          </a:p>
          <a:p>
            <a:pPr algn="ctr"/>
            <a:r>
              <a:rPr lang="en-US" b="1" dirty="0">
                <a:solidFill>
                  <a:srgbClr val="000090"/>
                </a:solidFill>
              </a:rPr>
              <a:t>small-molecule transport and macromolecule degradation events</a:t>
            </a:r>
          </a:p>
        </p:txBody>
      </p:sp>
      <p:sp>
        <p:nvSpPr>
          <p:cNvPr id="56" name="Title 1"/>
          <p:cNvSpPr>
            <a:spLocks noGrp="1"/>
          </p:cNvSpPr>
          <p:nvPr>
            <p:ph type="title"/>
          </p:nvPr>
        </p:nvSpPr>
        <p:spPr>
          <a:xfrm>
            <a:off x="228600" y="76200"/>
            <a:ext cx="8686800" cy="563562"/>
          </a:xfrm>
        </p:spPr>
        <p:txBody>
          <a:bodyPr/>
          <a:lstStyle/>
          <a:p>
            <a:pPr algn="ctr"/>
            <a:r>
              <a:rPr lang="en-US" sz="2500" dirty="0" smtClean="0"/>
              <a:t>Microbe-compound bipartite network (NJS16)</a:t>
            </a:r>
          </a:p>
        </p:txBody>
      </p:sp>
      <p:sp>
        <p:nvSpPr>
          <p:cNvPr id="57" name="TextBox 56"/>
          <p:cNvSpPr txBox="1"/>
          <p:nvPr/>
        </p:nvSpPr>
        <p:spPr>
          <a:xfrm>
            <a:off x="304800" y="6595533"/>
            <a:ext cx="3574511" cy="276999"/>
          </a:xfrm>
          <a:prstGeom prst="rect">
            <a:avLst/>
          </a:prstGeom>
          <a:noFill/>
        </p:spPr>
        <p:txBody>
          <a:bodyPr wrap="square" rtlCol="0">
            <a:spAutoFit/>
          </a:bodyPr>
          <a:lstStyle/>
          <a:p>
            <a:r>
              <a:rPr lang="en-US" sz="1200" dirty="0" smtClean="0"/>
              <a:t>Sung </a:t>
            </a:r>
            <a:r>
              <a:rPr lang="en-US" sz="1200" i="1" dirty="0" smtClean="0"/>
              <a:t>et al. </a:t>
            </a:r>
            <a:r>
              <a:rPr lang="en-US" sz="1200" dirty="0" smtClean="0"/>
              <a:t>Nature Communications, </a:t>
            </a:r>
            <a:r>
              <a:rPr lang="en-US" sz="1200" i="1" dirty="0" smtClean="0"/>
              <a:t>in press</a:t>
            </a:r>
            <a:endParaRPr lang="en-US" sz="1200" dirty="0" smtClean="0"/>
          </a:p>
        </p:txBody>
      </p:sp>
      <p:sp>
        <p:nvSpPr>
          <p:cNvPr id="45" name="TextBox 44"/>
          <p:cNvSpPr txBox="1"/>
          <p:nvPr/>
        </p:nvSpPr>
        <p:spPr>
          <a:xfrm>
            <a:off x="8462204" y="6555515"/>
            <a:ext cx="688297" cy="307777"/>
          </a:xfrm>
          <a:prstGeom prst="rect">
            <a:avLst/>
          </a:prstGeom>
          <a:noFill/>
        </p:spPr>
        <p:txBody>
          <a:bodyPr wrap="none" rtlCol="0">
            <a:spAutoFit/>
          </a:bodyPr>
          <a:lstStyle/>
          <a:p>
            <a:pPr algn="r"/>
            <a:r>
              <a:rPr lang="en-US" sz="1400" dirty="0" smtClean="0"/>
              <a:t>6 of 17</a:t>
            </a:r>
            <a:endParaRPr lang="en-US" sz="1400" dirty="0"/>
          </a:p>
        </p:txBody>
      </p:sp>
    </p:spTree>
    <p:extLst>
      <p:ext uri="{BB962C8B-B14F-4D97-AF65-F5344CB8AC3E}">
        <p14:creationId xmlns:p14="http://schemas.microsoft.com/office/powerpoint/2010/main" val="26934646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up)">
                                      <p:cBhvr>
                                        <p:cTn id="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1876" y="-1"/>
            <a:ext cx="6008124" cy="7129257"/>
          </a:xfrm>
          <a:prstGeom prst="rect">
            <a:avLst/>
          </a:prstGeom>
        </p:spPr>
      </p:pic>
      <p:sp>
        <p:nvSpPr>
          <p:cNvPr id="5" name="TextBox 4"/>
          <p:cNvSpPr txBox="1"/>
          <p:nvPr/>
        </p:nvSpPr>
        <p:spPr>
          <a:xfrm>
            <a:off x="8462204" y="6455243"/>
            <a:ext cx="688297" cy="307777"/>
          </a:xfrm>
          <a:prstGeom prst="rect">
            <a:avLst/>
          </a:prstGeom>
          <a:noFill/>
        </p:spPr>
        <p:txBody>
          <a:bodyPr wrap="none" rtlCol="0">
            <a:spAutoFit/>
          </a:bodyPr>
          <a:lstStyle/>
          <a:p>
            <a:pPr algn="r"/>
            <a:r>
              <a:rPr lang="en-US" sz="1400" dirty="0"/>
              <a:t>7</a:t>
            </a:r>
            <a:r>
              <a:rPr lang="en-US" sz="1400" dirty="0" smtClean="0"/>
              <a:t> of 17</a:t>
            </a:r>
            <a:endParaRPr lang="en-US" sz="1400" dirty="0"/>
          </a:p>
        </p:txBody>
      </p:sp>
    </p:spTree>
    <p:extLst>
      <p:ext uri="{BB962C8B-B14F-4D97-AF65-F5344CB8AC3E}">
        <p14:creationId xmlns:p14="http://schemas.microsoft.com/office/powerpoint/2010/main" val="12002359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569" y="-5105400"/>
            <a:ext cx="19079569" cy="19172098"/>
          </a:xfrm>
          <a:prstGeom prst="rect">
            <a:avLst/>
          </a:prstGeom>
        </p:spPr>
      </p:pic>
    </p:spTree>
    <p:extLst>
      <p:ext uri="{BB962C8B-B14F-4D97-AF65-F5344CB8AC3E}">
        <p14:creationId xmlns:p14="http://schemas.microsoft.com/office/powerpoint/2010/main" val="9909096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0852E-7 -4.7203E-6 L 0.71118 -0.24179 " pathEditMode="relative" rAng="0" ptsTypes="AA">
                                      <p:cBhvr>
                                        <p:cTn id="6" dur="2000" fill="hold"/>
                                        <p:tgtEl>
                                          <p:spTgt spid="2"/>
                                        </p:tgtEl>
                                        <p:attrNameLst>
                                          <p:attrName>ppt_x</p:attrName>
                                          <p:attrName>ppt_y</p:attrName>
                                        </p:attrNameLst>
                                      </p:cBhvr>
                                      <p:rCtr x="35559" y="-1209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71111 -0.2419 L 0.0184 -0.76435 " pathEditMode="relative" rAng="0" ptsTypes="AA">
                                      <p:cBhvr>
                                        <p:cTn id="10" dur="2000" fill="hold"/>
                                        <p:tgtEl>
                                          <p:spTgt spid="2"/>
                                        </p:tgtEl>
                                        <p:attrNameLst>
                                          <p:attrName>ppt_x</p:attrName>
                                          <p:attrName>ppt_y</p:attrName>
                                        </p:attrNameLst>
                                      </p:cBhvr>
                                      <p:rCtr x="-34635" y="-2613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84 -0.76435 L -0.62326 0.05787 " pathEditMode="relative" rAng="0" ptsTypes="AA">
                                      <p:cBhvr>
                                        <p:cTn id="14" dur="2000" fill="hold"/>
                                        <p:tgtEl>
                                          <p:spTgt spid="2"/>
                                        </p:tgtEl>
                                        <p:attrNameLst>
                                          <p:attrName>ppt_x</p:attrName>
                                          <p:attrName>ppt_y</p:attrName>
                                        </p:attrNameLst>
                                      </p:cBhvr>
                                      <p:rCtr x="-32083" y="4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ur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0"/>
            <a:ext cx="7317197" cy="6858000"/>
          </a:xfrm>
          <a:prstGeom prst="rect">
            <a:avLst/>
          </a:prstGeom>
        </p:spPr>
      </p:pic>
      <p:sp>
        <p:nvSpPr>
          <p:cNvPr id="4" name="TextBox 3"/>
          <p:cNvSpPr txBox="1"/>
          <p:nvPr/>
        </p:nvSpPr>
        <p:spPr>
          <a:xfrm>
            <a:off x="2994156" y="241865"/>
            <a:ext cx="1426653" cy="747897"/>
          </a:xfrm>
          <a:prstGeom prst="rect">
            <a:avLst/>
          </a:prstGeom>
          <a:noFill/>
        </p:spPr>
        <p:txBody>
          <a:bodyPr wrap="none" rtlCol="0">
            <a:spAutoFit/>
          </a:bodyPr>
          <a:lstStyle/>
          <a:p>
            <a:pPr>
              <a:lnSpc>
                <a:spcPct val="120000"/>
              </a:lnSpc>
            </a:pPr>
            <a:r>
              <a:rPr lang="en-US" dirty="0" smtClean="0">
                <a:solidFill>
                  <a:schemeClr val="accent1"/>
                </a:solidFill>
              </a:rPr>
              <a:t>Mean: 5.1</a:t>
            </a:r>
          </a:p>
          <a:p>
            <a:pPr>
              <a:lnSpc>
                <a:spcPct val="120000"/>
              </a:lnSpc>
            </a:pPr>
            <a:r>
              <a:rPr lang="en-US" i="1" dirty="0" smtClean="0">
                <a:solidFill>
                  <a:schemeClr val="accent1"/>
                </a:solidFill>
              </a:rPr>
              <a:t>P(k) </a:t>
            </a:r>
            <a:r>
              <a:rPr lang="en-US" dirty="0" smtClean="0">
                <a:solidFill>
                  <a:schemeClr val="accent1"/>
                </a:solidFill>
              </a:rPr>
              <a:t>~ e</a:t>
            </a:r>
            <a:r>
              <a:rPr lang="en-US" baseline="30000" dirty="0" smtClean="0">
                <a:solidFill>
                  <a:schemeClr val="accent1"/>
                </a:solidFill>
              </a:rPr>
              <a:t> -</a:t>
            </a:r>
            <a:r>
              <a:rPr lang="en-US" i="1" baseline="30000" dirty="0" smtClean="0">
                <a:solidFill>
                  <a:schemeClr val="accent1"/>
                </a:solidFill>
              </a:rPr>
              <a:t>0.2k</a:t>
            </a:r>
            <a:endParaRPr lang="en-US" i="1" baseline="30000" dirty="0">
              <a:solidFill>
                <a:schemeClr val="accent1"/>
              </a:solidFill>
            </a:endParaRPr>
          </a:p>
        </p:txBody>
      </p:sp>
      <p:sp>
        <p:nvSpPr>
          <p:cNvPr id="6" name="TextBox 5"/>
          <p:cNvSpPr txBox="1"/>
          <p:nvPr/>
        </p:nvSpPr>
        <p:spPr>
          <a:xfrm>
            <a:off x="6716772" y="242703"/>
            <a:ext cx="1426653" cy="747897"/>
          </a:xfrm>
          <a:prstGeom prst="rect">
            <a:avLst/>
          </a:prstGeom>
          <a:noFill/>
        </p:spPr>
        <p:txBody>
          <a:bodyPr wrap="none" rtlCol="0">
            <a:spAutoFit/>
          </a:bodyPr>
          <a:lstStyle/>
          <a:p>
            <a:pPr>
              <a:lnSpc>
                <a:spcPct val="120000"/>
              </a:lnSpc>
            </a:pPr>
            <a:r>
              <a:rPr lang="en-US" dirty="0" smtClean="0">
                <a:solidFill>
                  <a:schemeClr val="accent1"/>
                </a:solidFill>
              </a:rPr>
              <a:t>Mean: 3.9</a:t>
            </a:r>
          </a:p>
          <a:p>
            <a:pPr>
              <a:lnSpc>
                <a:spcPct val="120000"/>
              </a:lnSpc>
            </a:pPr>
            <a:r>
              <a:rPr lang="en-US" i="1" dirty="0" smtClean="0">
                <a:solidFill>
                  <a:schemeClr val="accent1"/>
                </a:solidFill>
              </a:rPr>
              <a:t>P(k) </a:t>
            </a:r>
            <a:r>
              <a:rPr lang="en-US" dirty="0" smtClean="0">
                <a:solidFill>
                  <a:schemeClr val="accent1"/>
                </a:solidFill>
              </a:rPr>
              <a:t>~ e</a:t>
            </a:r>
            <a:r>
              <a:rPr lang="en-US" baseline="30000" dirty="0" smtClean="0">
                <a:solidFill>
                  <a:schemeClr val="accent1"/>
                </a:solidFill>
              </a:rPr>
              <a:t> -</a:t>
            </a:r>
            <a:r>
              <a:rPr lang="en-US" i="1" baseline="30000" dirty="0" smtClean="0">
                <a:solidFill>
                  <a:schemeClr val="accent1"/>
                </a:solidFill>
              </a:rPr>
              <a:t>0.4k</a:t>
            </a:r>
            <a:endParaRPr lang="en-US" i="1" baseline="30000" dirty="0">
              <a:solidFill>
                <a:schemeClr val="accent1"/>
              </a:solidFill>
            </a:endParaRPr>
          </a:p>
        </p:txBody>
      </p:sp>
      <p:sp>
        <p:nvSpPr>
          <p:cNvPr id="7" name="TextBox 6"/>
          <p:cNvSpPr txBox="1"/>
          <p:nvPr/>
        </p:nvSpPr>
        <p:spPr>
          <a:xfrm>
            <a:off x="3030069" y="3762056"/>
            <a:ext cx="1368633" cy="415498"/>
          </a:xfrm>
          <a:prstGeom prst="rect">
            <a:avLst/>
          </a:prstGeom>
          <a:noFill/>
        </p:spPr>
        <p:txBody>
          <a:bodyPr wrap="none" rtlCol="0">
            <a:spAutoFit/>
          </a:bodyPr>
          <a:lstStyle/>
          <a:p>
            <a:pPr>
              <a:lnSpc>
                <a:spcPct val="120000"/>
              </a:lnSpc>
            </a:pPr>
            <a:r>
              <a:rPr lang="en-US" dirty="0" smtClean="0">
                <a:solidFill>
                  <a:schemeClr val="accent2"/>
                </a:solidFill>
              </a:rPr>
              <a:t>Mean: 13.4</a:t>
            </a:r>
            <a:endParaRPr lang="en-US" i="1" baseline="30000" dirty="0">
              <a:solidFill>
                <a:schemeClr val="accent2"/>
              </a:solidFill>
            </a:endParaRPr>
          </a:p>
        </p:txBody>
      </p:sp>
      <p:sp>
        <p:nvSpPr>
          <p:cNvPr id="8" name="TextBox 7"/>
          <p:cNvSpPr txBox="1"/>
          <p:nvPr/>
        </p:nvSpPr>
        <p:spPr>
          <a:xfrm>
            <a:off x="6748928" y="3722687"/>
            <a:ext cx="1375357" cy="747897"/>
          </a:xfrm>
          <a:prstGeom prst="rect">
            <a:avLst/>
          </a:prstGeom>
          <a:noFill/>
        </p:spPr>
        <p:txBody>
          <a:bodyPr wrap="none" rtlCol="0">
            <a:spAutoFit/>
          </a:bodyPr>
          <a:lstStyle/>
          <a:p>
            <a:pPr>
              <a:lnSpc>
                <a:spcPct val="120000"/>
              </a:lnSpc>
            </a:pPr>
            <a:r>
              <a:rPr lang="en-US" dirty="0" smtClean="0">
                <a:solidFill>
                  <a:schemeClr val="accent2"/>
                </a:solidFill>
              </a:rPr>
              <a:t>Mean: 20.7</a:t>
            </a:r>
          </a:p>
          <a:p>
            <a:pPr>
              <a:lnSpc>
                <a:spcPct val="120000"/>
              </a:lnSpc>
            </a:pPr>
            <a:r>
              <a:rPr lang="en-US" i="1" dirty="0" smtClean="0">
                <a:solidFill>
                  <a:schemeClr val="accent2"/>
                </a:solidFill>
              </a:rPr>
              <a:t>P(k) </a:t>
            </a:r>
            <a:r>
              <a:rPr lang="en-US" dirty="0" smtClean="0">
                <a:solidFill>
                  <a:schemeClr val="accent2"/>
                </a:solidFill>
              </a:rPr>
              <a:t>~ </a:t>
            </a:r>
            <a:r>
              <a:rPr lang="en-US" i="1" dirty="0" smtClean="0">
                <a:solidFill>
                  <a:schemeClr val="accent2"/>
                </a:solidFill>
              </a:rPr>
              <a:t>k</a:t>
            </a:r>
            <a:r>
              <a:rPr lang="en-US" baseline="30000" dirty="0">
                <a:solidFill>
                  <a:schemeClr val="accent2"/>
                </a:solidFill>
              </a:rPr>
              <a:t> </a:t>
            </a:r>
            <a:r>
              <a:rPr lang="en-US" baseline="30000" dirty="0" smtClean="0">
                <a:solidFill>
                  <a:schemeClr val="accent2"/>
                </a:solidFill>
              </a:rPr>
              <a:t>-</a:t>
            </a:r>
            <a:r>
              <a:rPr lang="en-US" i="1" baseline="30000" dirty="0" smtClean="0">
                <a:solidFill>
                  <a:schemeClr val="accent2"/>
                </a:solidFill>
              </a:rPr>
              <a:t>1.6</a:t>
            </a:r>
            <a:endParaRPr lang="en-US" i="1" baseline="30000" dirty="0">
              <a:solidFill>
                <a:schemeClr val="accent2"/>
              </a:solidFill>
            </a:endParaRPr>
          </a:p>
        </p:txBody>
      </p:sp>
      <p:cxnSp>
        <p:nvCxnSpPr>
          <p:cNvPr id="5" name="Straight Connector 4"/>
          <p:cNvCxnSpPr/>
          <p:nvPr/>
        </p:nvCxnSpPr>
        <p:spPr>
          <a:xfrm>
            <a:off x="2057400" y="3314700"/>
            <a:ext cx="609600" cy="0"/>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82319" y="3314700"/>
            <a:ext cx="609600" cy="0"/>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35801" y="6813595"/>
            <a:ext cx="670560" cy="0"/>
          </a:xfrm>
          <a:prstGeom prst="line">
            <a:avLst/>
          </a:prstGeom>
          <a:ln w="28575"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60720" y="6831357"/>
            <a:ext cx="670560" cy="0"/>
          </a:xfrm>
          <a:prstGeom prst="line">
            <a:avLst/>
          </a:prstGeom>
          <a:ln w="28575" cmpd="sng">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63" y="3451867"/>
            <a:ext cx="899160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8462204" y="6455243"/>
            <a:ext cx="688297" cy="307777"/>
          </a:xfrm>
          <a:prstGeom prst="rect">
            <a:avLst/>
          </a:prstGeom>
          <a:noFill/>
        </p:spPr>
        <p:txBody>
          <a:bodyPr wrap="none" rtlCol="0">
            <a:spAutoFit/>
          </a:bodyPr>
          <a:lstStyle/>
          <a:p>
            <a:pPr algn="r"/>
            <a:r>
              <a:rPr lang="en-US" sz="1400" dirty="0" smtClean="0"/>
              <a:t>8 of 17</a:t>
            </a:r>
            <a:endParaRPr lang="en-US" sz="1400" dirty="0"/>
          </a:p>
        </p:txBody>
      </p:sp>
    </p:spTree>
    <p:extLst>
      <p:ext uri="{BB962C8B-B14F-4D97-AF65-F5344CB8AC3E}">
        <p14:creationId xmlns:p14="http://schemas.microsoft.com/office/powerpoint/2010/main" val="10169762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1876" y="-1"/>
            <a:ext cx="6008124" cy="7129257"/>
          </a:xfrm>
          <a:prstGeom prst="rect">
            <a:avLst/>
          </a:prstGeom>
        </p:spPr>
      </p:pic>
      <p:sp>
        <p:nvSpPr>
          <p:cNvPr id="5" name="TextBox 4"/>
          <p:cNvSpPr txBox="1"/>
          <p:nvPr/>
        </p:nvSpPr>
        <p:spPr>
          <a:xfrm>
            <a:off x="8462204" y="6455243"/>
            <a:ext cx="688297" cy="307777"/>
          </a:xfrm>
          <a:prstGeom prst="rect">
            <a:avLst/>
          </a:prstGeom>
          <a:noFill/>
        </p:spPr>
        <p:txBody>
          <a:bodyPr wrap="none" rtlCol="0">
            <a:spAutoFit/>
          </a:bodyPr>
          <a:lstStyle/>
          <a:p>
            <a:pPr algn="r"/>
            <a:r>
              <a:rPr lang="en-US" sz="1400" dirty="0"/>
              <a:t>7</a:t>
            </a:r>
            <a:r>
              <a:rPr lang="en-US" sz="1400" dirty="0" smtClean="0"/>
              <a:t> of 17</a:t>
            </a:r>
            <a:endParaRPr lang="en-US" sz="1400" dirty="0"/>
          </a:p>
        </p:txBody>
      </p:sp>
    </p:spTree>
    <p:extLst>
      <p:ext uri="{BB962C8B-B14F-4D97-AF65-F5344CB8AC3E}">
        <p14:creationId xmlns:p14="http://schemas.microsoft.com/office/powerpoint/2010/main" val="8480712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0"/>
            <a:ext cx="9036902" cy="563562"/>
          </a:xfrm>
        </p:spPr>
        <p:txBody>
          <a:bodyPr/>
          <a:lstStyle/>
          <a:p>
            <a:pPr algn="ctr"/>
            <a:r>
              <a:rPr lang="en-US" sz="2200" dirty="0" smtClean="0"/>
              <a:t>Modeling growth within gut microbiome community:</a:t>
            </a:r>
            <a:br>
              <a:rPr lang="en-US" sz="2200" dirty="0" smtClean="0"/>
            </a:br>
            <a:r>
              <a:rPr lang="en-US" sz="2200" i="1" dirty="0" smtClean="0"/>
              <a:t>Characterizing growth influence of one microbe to another</a:t>
            </a:r>
          </a:p>
        </p:txBody>
      </p:sp>
      <p:graphicFrame>
        <p:nvGraphicFramePr>
          <p:cNvPr id="33" name="Object 32"/>
          <p:cNvGraphicFramePr>
            <a:graphicFrameLocks noChangeAspect="1"/>
          </p:cNvGraphicFramePr>
          <p:nvPr>
            <p:extLst>
              <p:ext uri="{D42A27DB-BD31-4B8C-83A1-F6EECF244321}">
                <p14:modId xmlns:p14="http://schemas.microsoft.com/office/powerpoint/2010/main" val="1288663104"/>
              </p:ext>
            </p:extLst>
          </p:nvPr>
        </p:nvGraphicFramePr>
        <p:xfrm>
          <a:off x="2362200" y="2404849"/>
          <a:ext cx="4511963" cy="1494928"/>
        </p:xfrm>
        <a:graphic>
          <a:graphicData uri="http://schemas.openxmlformats.org/presentationml/2006/ole">
            <mc:AlternateContent xmlns:mc="http://schemas.openxmlformats.org/markup-compatibility/2006">
              <mc:Choice xmlns:v="urn:schemas-microsoft-com:vml" Requires="v">
                <p:oleObj spid="_x0000_s1085" name="Equation" r:id="rId4" imgW="2108200" imgH="698500" progId="Equation.3">
                  <p:embed/>
                </p:oleObj>
              </mc:Choice>
              <mc:Fallback>
                <p:oleObj name="Equation" r:id="rId4" imgW="2108200" imgH="698500" progId="Equation.3">
                  <p:embed/>
                  <p:pic>
                    <p:nvPicPr>
                      <p:cNvPr id="0" name=""/>
                      <p:cNvPicPr/>
                      <p:nvPr/>
                    </p:nvPicPr>
                    <p:blipFill>
                      <a:blip r:embed="rId5"/>
                      <a:stretch>
                        <a:fillRect/>
                      </a:stretch>
                    </p:blipFill>
                    <p:spPr>
                      <a:xfrm>
                        <a:off x="2362200" y="2404849"/>
                        <a:ext cx="4511963" cy="1494928"/>
                      </a:xfrm>
                      <a:prstGeom prst="rect">
                        <a:avLst/>
                      </a:prstGeom>
                    </p:spPr>
                  </p:pic>
                </p:oleObj>
              </mc:Fallback>
            </mc:AlternateContent>
          </a:graphicData>
        </a:graphic>
      </p:graphicFrame>
      <p:sp>
        <p:nvSpPr>
          <p:cNvPr id="35" name="TextBox 34"/>
          <p:cNvSpPr txBox="1"/>
          <p:nvPr/>
        </p:nvSpPr>
        <p:spPr>
          <a:xfrm>
            <a:off x="914400" y="1981200"/>
            <a:ext cx="2362200" cy="615553"/>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pPr algn="r"/>
            <a:r>
              <a:rPr lang="en-US" sz="1700" b="1" dirty="0" smtClean="0">
                <a:solidFill>
                  <a:srgbClr val="0000FF"/>
                </a:solidFill>
              </a:rPr>
              <a:t>microbe-i</a:t>
            </a:r>
            <a:r>
              <a:rPr lang="en-US" sz="1700" dirty="0" smtClean="0"/>
              <a:t>’s influence</a:t>
            </a:r>
          </a:p>
          <a:p>
            <a:pPr algn="r"/>
            <a:r>
              <a:rPr lang="en-US" sz="1700" dirty="0" smtClean="0"/>
              <a:t>on </a:t>
            </a:r>
            <a:r>
              <a:rPr lang="en-US" sz="1700" b="1" dirty="0" smtClean="0">
                <a:solidFill>
                  <a:srgbClr val="0000FF"/>
                </a:solidFill>
              </a:rPr>
              <a:t>microbe-j</a:t>
            </a:r>
            <a:r>
              <a:rPr lang="en-US" sz="1700" dirty="0" smtClean="0"/>
              <a:t>’s growth</a:t>
            </a:r>
            <a:endParaRPr lang="en-US" sz="1700" dirty="0"/>
          </a:p>
        </p:txBody>
      </p:sp>
      <p:cxnSp>
        <p:nvCxnSpPr>
          <p:cNvPr id="37" name="Straight Arrow Connector 36"/>
          <p:cNvCxnSpPr>
            <a:stCxn id="35" idx="2"/>
          </p:cNvCxnSpPr>
          <p:nvPr/>
        </p:nvCxnSpPr>
        <p:spPr>
          <a:xfrm>
            <a:off x="2095500" y="2596753"/>
            <a:ext cx="303836" cy="375047"/>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981200" y="1490449"/>
            <a:ext cx="2670612" cy="369332"/>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smtClean="0"/>
              <a:t>abundance of </a:t>
            </a:r>
            <a:r>
              <a:rPr lang="en-US" b="1" dirty="0" smtClean="0">
                <a:solidFill>
                  <a:srgbClr val="0000FF"/>
                </a:solidFill>
              </a:rPr>
              <a:t>microbe-i</a:t>
            </a:r>
            <a:endParaRPr lang="en-US" b="1" dirty="0">
              <a:solidFill>
                <a:srgbClr val="0000FF"/>
              </a:solidFill>
            </a:endParaRPr>
          </a:p>
        </p:txBody>
      </p:sp>
      <p:cxnSp>
        <p:nvCxnSpPr>
          <p:cNvPr id="39" name="Straight Arrow Connector 38"/>
          <p:cNvCxnSpPr/>
          <p:nvPr/>
        </p:nvCxnSpPr>
        <p:spPr>
          <a:xfrm>
            <a:off x="4154484" y="1859781"/>
            <a:ext cx="188916" cy="1002268"/>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295400" y="4800600"/>
            <a:ext cx="2362200" cy="646331"/>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pPr algn="r"/>
            <a:r>
              <a:rPr lang="en-US" dirty="0" smtClean="0"/>
              <a:t>metabolite consumed by </a:t>
            </a:r>
            <a:r>
              <a:rPr lang="en-US" b="1" dirty="0" smtClean="0">
                <a:solidFill>
                  <a:srgbClr val="0000FF"/>
                </a:solidFill>
              </a:rPr>
              <a:t>microbe-</a:t>
            </a:r>
            <a:r>
              <a:rPr lang="en-US" b="1" dirty="0">
                <a:solidFill>
                  <a:srgbClr val="0000FF"/>
                </a:solidFill>
              </a:rPr>
              <a:t>j</a:t>
            </a:r>
          </a:p>
        </p:txBody>
      </p:sp>
      <p:cxnSp>
        <p:nvCxnSpPr>
          <p:cNvPr id="41" name="Straight Arrow Connector 40"/>
          <p:cNvCxnSpPr>
            <a:stCxn id="40" idx="0"/>
          </p:cNvCxnSpPr>
          <p:nvPr/>
        </p:nvCxnSpPr>
        <p:spPr>
          <a:xfrm flipV="1">
            <a:off x="2476500" y="3624049"/>
            <a:ext cx="723900" cy="1176551"/>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4648200" y="1752600"/>
            <a:ext cx="609600" cy="1100351"/>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800600" y="1338049"/>
            <a:ext cx="2670612" cy="646331"/>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smtClean="0"/>
              <a:t>1 if </a:t>
            </a:r>
            <a:r>
              <a:rPr lang="en-US" b="1" dirty="0" smtClean="0">
                <a:solidFill>
                  <a:srgbClr val="3366FF"/>
                </a:solidFill>
              </a:rPr>
              <a:t>microbe-i </a:t>
            </a:r>
            <a:r>
              <a:rPr lang="en-US" dirty="0" smtClean="0"/>
              <a:t>produces metabolite k; else, 0</a:t>
            </a:r>
            <a:endParaRPr lang="en-US" b="1" dirty="0">
              <a:solidFill>
                <a:srgbClr val="0000FF"/>
              </a:solidFill>
            </a:endParaRPr>
          </a:p>
        </p:txBody>
      </p:sp>
      <p:cxnSp>
        <p:nvCxnSpPr>
          <p:cNvPr id="45" name="Straight Arrow Connector 44"/>
          <p:cNvCxnSpPr/>
          <p:nvPr/>
        </p:nvCxnSpPr>
        <p:spPr>
          <a:xfrm flipV="1">
            <a:off x="5759930" y="3107378"/>
            <a:ext cx="349206" cy="2151362"/>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81400" y="3981642"/>
            <a:ext cx="1811152" cy="646331"/>
          </a:xfrm>
          <a:prstGeom prst="rect">
            <a:avLst/>
          </a:prstGeom>
          <a:solidFill>
            <a:schemeClr val="bg1"/>
          </a:solidFill>
          <a:ln w="19050" cmpd="sng">
            <a:solidFill>
              <a:schemeClr val="accent3">
                <a:lumMod val="60000"/>
                <a:lumOff val="4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b="1" dirty="0">
                <a:solidFill>
                  <a:schemeClr val="accent2">
                    <a:lumMod val="75000"/>
                  </a:schemeClr>
                </a:solidFill>
              </a:rPr>
              <a:t>compound-</a:t>
            </a:r>
            <a:r>
              <a:rPr lang="en-US" b="1" dirty="0" smtClean="0">
                <a:solidFill>
                  <a:schemeClr val="accent2">
                    <a:lumMod val="75000"/>
                  </a:schemeClr>
                </a:solidFill>
              </a:rPr>
              <a:t>k</a:t>
            </a:r>
            <a:r>
              <a:rPr lang="en-US" dirty="0"/>
              <a:t> </a:t>
            </a:r>
            <a:r>
              <a:rPr lang="en-US" dirty="0" smtClean="0"/>
              <a:t>production term</a:t>
            </a:r>
            <a:endParaRPr lang="en-US" b="1" dirty="0">
              <a:solidFill>
                <a:srgbClr val="0000FF"/>
              </a:solidFill>
            </a:endParaRPr>
          </a:p>
        </p:txBody>
      </p:sp>
      <p:sp>
        <p:nvSpPr>
          <p:cNvPr id="16" name="TextBox 15"/>
          <p:cNvSpPr txBox="1"/>
          <p:nvPr/>
        </p:nvSpPr>
        <p:spPr>
          <a:xfrm>
            <a:off x="5486400" y="3977199"/>
            <a:ext cx="2010757" cy="646331"/>
          </a:xfrm>
          <a:prstGeom prst="rect">
            <a:avLst/>
          </a:prstGeom>
          <a:solidFill>
            <a:schemeClr val="bg1"/>
          </a:solidFill>
          <a:ln w="19050" cmpd="sng">
            <a:solidFill>
              <a:schemeClr val="accent6">
                <a:lumMod val="60000"/>
                <a:lumOff val="4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b="1" dirty="0">
                <a:solidFill>
                  <a:schemeClr val="accent2">
                    <a:lumMod val="75000"/>
                  </a:schemeClr>
                </a:solidFill>
              </a:rPr>
              <a:t>compound-</a:t>
            </a:r>
            <a:r>
              <a:rPr lang="en-US" b="1" dirty="0" smtClean="0">
                <a:solidFill>
                  <a:schemeClr val="accent2">
                    <a:lumMod val="75000"/>
                  </a:schemeClr>
                </a:solidFill>
              </a:rPr>
              <a:t>k</a:t>
            </a:r>
            <a:r>
              <a:rPr lang="en-US" dirty="0"/>
              <a:t> </a:t>
            </a:r>
            <a:r>
              <a:rPr lang="en-US" dirty="0" smtClean="0"/>
              <a:t>consumption term</a:t>
            </a:r>
            <a:endParaRPr lang="en-US" b="1" dirty="0">
              <a:solidFill>
                <a:srgbClr val="0000FF"/>
              </a:solidFill>
            </a:endParaRPr>
          </a:p>
        </p:txBody>
      </p:sp>
      <p:sp>
        <p:nvSpPr>
          <p:cNvPr id="17" name="Oval 16"/>
          <p:cNvSpPr/>
          <p:nvPr/>
        </p:nvSpPr>
        <p:spPr>
          <a:xfrm>
            <a:off x="3962400" y="2708278"/>
            <a:ext cx="1183649" cy="1183649"/>
          </a:xfrm>
          <a:prstGeom prst="ellipse">
            <a:avLst/>
          </a:prstGeom>
          <a:noFill/>
          <a:ln w="12700" cmpd="sng">
            <a:solidFill>
              <a:schemeClr val="accent3">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486400" y="2709649"/>
            <a:ext cx="1143000" cy="1183649"/>
          </a:xfrm>
          <a:prstGeom prst="ellipse">
            <a:avLst/>
          </a:prstGeom>
          <a:noFill/>
          <a:ln w="12700" cmpd="sng">
            <a:solidFill>
              <a:schemeClr val="accent6">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648200" y="5029200"/>
            <a:ext cx="2743200" cy="646331"/>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smtClean="0"/>
              <a:t>1 if </a:t>
            </a:r>
            <a:r>
              <a:rPr lang="en-US" b="1" dirty="0" smtClean="0">
                <a:solidFill>
                  <a:srgbClr val="3366FF"/>
                </a:solidFill>
              </a:rPr>
              <a:t>microbe-i </a:t>
            </a:r>
            <a:r>
              <a:rPr lang="en-US" dirty="0" smtClean="0"/>
              <a:t>consumes metabolite k; else, 0</a:t>
            </a:r>
            <a:endParaRPr lang="en-US" b="1" dirty="0">
              <a:solidFill>
                <a:srgbClr val="0000FF"/>
              </a:solidFill>
            </a:endParaRPr>
          </a:p>
        </p:txBody>
      </p:sp>
      <p:sp>
        <p:nvSpPr>
          <p:cNvPr id="19" name="Title 1"/>
          <p:cNvSpPr txBox="1">
            <a:spLocks/>
          </p:cNvSpPr>
          <p:nvPr/>
        </p:nvSpPr>
        <p:spPr bwMode="auto">
          <a:xfrm>
            <a:off x="-8848664" y="-2743200"/>
            <a:ext cx="9036902" cy="563562"/>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noAutofit/>
          </a:bodyPr>
          <a:lstStyle>
            <a:lvl1pPr algn="l" rtl="0" eaLnBrk="0" fontAlgn="base" hangingPunct="0">
              <a:spcBef>
                <a:spcPct val="0"/>
              </a:spcBef>
              <a:spcAft>
                <a:spcPct val="0"/>
              </a:spcAft>
              <a:defRPr sz="2600" b="1" kern="1200" baseline="0">
                <a:solidFill>
                  <a:schemeClr val="tx2"/>
                </a:solidFill>
                <a:effectLst/>
                <a:latin typeface="Arial" pitchFamily="34" charset="0"/>
                <a:ea typeface="+mj-ea"/>
                <a:cs typeface="Arial" pitchFamily="34" charset="0"/>
              </a:defRPr>
            </a:lvl1pPr>
            <a:lvl2pPr algn="l" rtl="0" eaLnBrk="0" fontAlgn="base" hangingPunct="0">
              <a:spcBef>
                <a:spcPct val="0"/>
              </a:spcBef>
              <a:spcAft>
                <a:spcPct val="0"/>
              </a:spcAft>
              <a:defRPr sz="4600">
                <a:solidFill>
                  <a:schemeClr val="tx1"/>
                </a:solidFill>
                <a:latin typeface="Arial" charset="0"/>
              </a:defRPr>
            </a:lvl2pPr>
            <a:lvl3pPr algn="l" rtl="0" eaLnBrk="0" fontAlgn="base" hangingPunct="0">
              <a:spcBef>
                <a:spcPct val="0"/>
              </a:spcBef>
              <a:spcAft>
                <a:spcPct val="0"/>
              </a:spcAft>
              <a:defRPr sz="4600">
                <a:solidFill>
                  <a:schemeClr val="tx1"/>
                </a:solidFill>
                <a:latin typeface="Arial" charset="0"/>
              </a:defRPr>
            </a:lvl3pPr>
            <a:lvl4pPr algn="l" rtl="0" eaLnBrk="0" fontAlgn="base" hangingPunct="0">
              <a:spcBef>
                <a:spcPct val="0"/>
              </a:spcBef>
              <a:spcAft>
                <a:spcPct val="0"/>
              </a:spcAft>
              <a:defRPr sz="4600">
                <a:solidFill>
                  <a:schemeClr val="tx1"/>
                </a:solidFill>
                <a:latin typeface="Arial" charset="0"/>
              </a:defRPr>
            </a:lvl4pPr>
            <a:lvl5pPr algn="l" rtl="0" eaLnBrk="0" fontAlgn="base" hangingPunct="0">
              <a:spcBef>
                <a:spcPct val="0"/>
              </a:spcBef>
              <a:spcAft>
                <a:spcPct val="0"/>
              </a:spcAft>
              <a:defRPr sz="4600">
                <a:solidFill>
                  <a:schemeClr val="tx1"/>
                </a:solidFill>
                <a:latin typeface="Arial" charset="0"/>
              </a:defRPr>
            </a:lvl5pPr>
            <a:lvl6pPr marL="457200" algn="l" rtl="0" fontAlgn="base">
              <a:spcBef>
                <a:spcPct val="0"/>
              </a:spcBef>
              <a:spcAft>
                <a:spcPct val="0"/>
              </a:spcAft>
              <a:defRPr sz="4600">
                <a:solidFill>
                  <a:schemeClr val="tx1"/>
                </a:solidFill>
                <a:latin typeface="helvetica" pitchFamily="34" charset="0"/>
              </a:defRPr>
            </a:lvl6pPr>
            <a:lvl7pPr marL="914400" algn="l" rtl="0" fontAlgn="base">
              <a:spcBef>
                <a:spcPct val="0"/>
              </a:spcBef>
              <a:spcAft>
                <a:spcPct val="0"/>
              </a:spcAft>
              <a:defRPr sz="4600">
                <a:solidFill>
                  <a:schemeClr val="tx1"/>
                </a:solidFill>
                <a:latin typeface="helvetica" pitchFamily="34" charset="0"/>
              </a:defRPr>
            </a:lvl7pPr>
            <a:lvl8pPr marL="1371600" algn="l" rtl="0" fontAlgn="base">
              <a:spcBef>
                <a:spcPct val="0"/>
              </a:spcBef>
              <a:spcAft>
                <a:spcPct val="0"/>
              </a:spcAft>
              <a:defRPr sz="4600">
                <a:solidFill>
                  <a:schemeClr val="tx1"/>
                </a:solidFill>
                <a:latin typeface="helvetica" pitchFamily="34" charset="0"/>
              </a:defRPr>
            </a:lvl8pPr>
            <a:lvl9pPr marL="1828800" algn="l" rtl="0" fontAlgn="base">
              <a:spcBef>
                <a:spcPct val="0"/>
              </a:spcBef>
              <a:spcAft>
                <a:spcPct val="0"/>
              </a:spcAft>
              <a:defRPr sz="4600">
                <a:solidFill>
                  <a:schemeClr val="tx1"/>
                </a:solidFill>
                <a:latin typeface="helvetica" pitchFamily="34" charset="0"/>
              </a:defRPr>
            </a:lvl9pPr>
          </a:lstStyle>
          <a:p>
            <a:pPr algn="ctr"/>
            <a:r>
              <a:rPr lang="en-US" sz="2200" smtClean="0"/>
              <a:t>Modeling growth within gut microbiome community:</a:t>
            </a:r>
            <a:br>
              <a:rPr lang="en-US" sz="2200" smtClean="0"/>
            </a:br>
            <a:r>
              <a:rPr lang="en-US" sz="2200" i="1" smtClean="0"/>
              <a:t>Characterizing growth influence of one microbe to another</a:t>
            </a:r>
            <a:endParaRPr lang="en-US" sz="2200" i="1" dirty="0" smtClean="0"/>
          </a:p>
        </p:txBody>
      </p:sp>
      <p:cxnSp>
        <p:nvCxnSpPr>
          <p:cNvPr id="4" name="Straight Connector 3"/>
          <p:cNvCxnSpPr/>
          <p:nvPr/>
        </p:nvCxnSpPr>
        <p:spPr>
          <a:xfrm>
            <a:off x="-9601200" y="-2133600"/>
            <a:ext cx="187452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4" name="Title 1"/>
          <p:cNvSpPr txBox="1">
            <a:spLocks/>
          </p:cNvSpPr>
          <p:nvPr/>
        </p:nvSpPr>
        <p:spPr>
          <a:xfrm>
            <a:off x="228600" y="131578"/>
            <a:ext cx="6172200" cy="56356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600" b="1" kern="1200" baseline="0">
                <a:solidFill>
                  <a:schemeClr val="tx2"/>
                </a:solidFill>
                <a:effectLst/>
                <a:latin typeface="Arial" pitchFamily="34" charset="0"/>
                <a:ea typeface="+mj-ea"/>
                <a:cs typeface="Arial" pitchFamily="34" charset="0"/>
              </a:defRPr>
            </a:lvl1pPr>
          </a:lstStyle>
          <a:p>
            <a:r>
              <a:rPr lang="en-US" sz="2500" dirty="0" smtClean="0"/>
              <a:t>Defining Microbial Metabolic Influence</a:t>
            </a:r>
            <a:endParaRPr lang="en-US" sz="2500" i="1" dirty="0" smtClean="0"/>
          </a:p>
        </p:txBody>
      </p:sp>
      <p:sp>
        <p:nvSpPr>
          <p:cNvPr id="22" name="TextBox 21"/>
          <p:cNvSpPr txBox="1"/>
          <p:nvPr/>
        </p:nvSpPr>
        <p:spPr>
          <a:xfrm>
            <a:off x="8462204" y="6455243"/>
            <a:ext cx="688297" cy="307777"/>
          </a:xfrm>
          <a:prstGeom prst="rect">
            <a:avLst/>
          </a:prstGeom>
          <a:noFill/>
        </p:spPr>
        <p:txBody>
          <a:bodyPr wrap="none" rtlCol="0">
            <a:spAutoFit/>
          </a:bodyPr>
          <a:lstStyle/>
          <a:p>
            <a:pPr algn="r"/>
            <a:r>
              <a:rPr lang="en-US" sz="1400" dirty="0"/>
              <a:t>9</a:t>
            </a:r>
            <a:r>
              <a:rPr lang="en-US" sz="1400" dirty="0" smtClean="0"/>
              <a:t> of 17</a:t>
            </a:r>
            <a:endParaRPr lang="en-US" sz="1400" dirty="0"/>
          </a:p>
        </p:txBody>
      </p:sp>
    </p:spTree>
    <p:extLst>
      <p:ext uri="{BB962C8B-B14F-4D97-AF65-F5344CB8AC3E}">
        <p14:creationId xmlns:p14="http://schemas.microsoft.com/office/powerpoint/2010/main" val="3170362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40" grpId="0" animBg="1"/>
      <p:bldP spid="42" grpId="0" animBg="1"/>
      <p:bldP spid="15" grpId="0" animBg="1"/>
      <p:bldP spid="16" grpId="0" animBg="1"/>
      <p:bldP spid="17" grpId="0" animBg="1"/>
      <p:bldP spid="18"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91466" cy="563562"/>
          </a:xfrm>
        </p:spPr>
        <p:txBody>
          <a:bodyPr/>
          <a:lstStyle/>
          <a:p>
            <a:r>
              <a:rPr lang="en-US" sz="2400" dirty="0" smtClean="0"/>
              <a:t>Our </a:t>
            </a:r>
            <a:r>
              <a:rPr lang="en-US" sz="2400" dirty="0"/>
              <a:t>g</a:t>
            </a:r>
            <a:r>
              <a:rPr lang="en-US" sz="2400" dirty="0" smtClean="0"/>
              <a:t>ut </a:t>
            </a:r>
            <a:r>
              <a:rPr lang="en-US" sz="2400" dirty="0" smtClean="0"/>
              <a:t>microbiome is closely tied to overall health </a:t>
            </a:r>
            <a:endParaRPr lang="en-US" sz="2400" dirty="0" smtClean="0"/>
          </a:p>
        </p:txBody>
      </p:sp>
      <p:sp>
        <p:nvSpPr>
          <p:cNvPr id="9" name="Content Placeholder 2"/>
          <p:cNvSpPr txBox="1">
            <a:spLocks/>
          </p:cNvSpPr>
          <p:nvPr/>
        </p:nvSpPr>
        <p:spPr bwMode="auto">
          <a:xfrm>
            <a:off x="31377" y="774072"/>
            <a:ext cx="8991600" cy="30528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800" b="1" dirty="0" smtClean="0"/>
              <a:t>Several </a:t>
            </a:r>
            <a:r>
              <a:rPr lang="en-US" sz="1800" b="1" dirty="0" smtClean="0"/>
              <a:t>health </a:t>
            </a:r>
            <a:r>
              <a:rPr lang="en-US" sz="1800" b="1" dirty="0" smtClean="0"/>
              <a:t>benefits</a:t>
            </a:r>
            <a:endParaRPr lang="en-US" sz="1800" baseline="30000" dirty="0" smtClean="0"/>
          </a:p>
          <a:p>
            <a:pPr lvl="1"/>
            <a:r>
              <a:rPr lang="en-US" sz="1600" dirty="0"/>
              <a:t>Completes food digestion</a:t>
            </a:r>
          </a:p>
          <a:p>
            <a:pPr lvl="1"/>
            <a:r>
              <a:rPr lang="en-US" sz="1600" dirty="0" smtClean="0"/>
              <a:t>Provides energy sources and </a:t>
            </a:r>
            <a:r>
              <a:rPr lang="en-US" sz="1600" dirty="0"/>
              <a:t>essential </a:t>
            </a:r>
            <a:r>
              <a:rPr lang="en-US" sz="1600" dirty="0" smtClean="0"/>
              <a:t>nutrients (e.g. </a:t>
            </a:r>
            <a:r>
              <a:rPr lang="en-US" sz="1600" dirty="0" smtClean="0"/>
              <a:t>SCFAs, Vitamin </a:t>
            </a:r>
            <a:r>
              <a:rPr lang="en-US" sz="1600" dirty="0" smtClean="0"/>
              <a:t>K, B</a:t>
            </a:r>
            <a:r>
              <a:rPr lang="en-US" sz="1600" baseline="-25000" dirty="0" smtClean="0"/>
              <a:t>12</a:t>
            </a:r>
            <a:r>
              <a:rPr lang="en-US" sz="1600" dirty="0" smtClean="0"/>
              <a:t>)</a:t>
            </a:r>
          </a:p>
          <a:p>
            <a:pPr lvl="1"/>
            <a:r>
              <a:rPr lang="en-US" sz="1600" dirty="0" smtClean="0"/>
              <a:t>Eliminates invading </a:t>
            </a:r>
            <a:r>
              <a:rPr lang="en-US" sz="1600" dirty="0" smtClean="0"/>
              <a:t>pathogens</a:t>
            </a:r>
          </a:p>
          <a:p>
            <a:pPr lvl="1"/>
            <a:r>
              <a:rPr lang="en-US" sz="1600" dirty="0" smtClean="0">
                <a:latin typeface="Arial"/>
                <a:ea typeface="Wingdings"/>
                <a:cs typeface="Arial"/>
                <a:sym typeface="Wingdings"/>
              </a:rPr>
              <a:t>Influences our metabolism, </a:t>
            </a:r>
            <a:r>
              <a:rPr lang="en-US" sz="1600" dirty="0" smtClean="0">
                <a:latin typeface="Arial"/>
                <a:ea typeface="Wingdings"/>
                <a:cs typeface="Arial"/>
                <a:sym typeface="Wingdings"/>
              </a:rPr>
              <a:t>immune system, and </a:t>
            </a:r>
            <a:r>
              <a:rPr lang="en-US" sz="1600" dirty="0" smtClean="0">
                <a:latin typeface="Arial"/>
                <a:ea typeface="Wingdings"/>
                <a:cs typeface="Arial"/>
                <a:sym typeface="Wingdings"/>
              </a:rPr>
              <a:t>mood</a:t>
            </a:r>
          </a:p>
          <a:p>
            <a:pPr marL="449263" lvl="1" indent="0">
              <a:buNone/>
            </a:pPr>
            <a:endParaRPr lang="en-US" sz="1600" dirty="0" smtClean="0">
              <a:latin typeface="Arial"/>
              <a:ea typeface="Wingdings"/>
              <a:cs typeface="Arial"/>
              <a:sym typeface="Wingdings"/>
            </a:endParaRPr>
          </a:p>
          <a:p>
            <a:r>
              <a:rPr lang="en-US" sz="1800" b="1" dirty="0" smtClean="0">
                <a:latin typeface="Arial"/>
                <a:ea typeface="Wingdings"/>
                <a:cs typeface="Arial"/>
                <a:sym typeface="Wingdings"/>
              </a:rPr>
              <a:t>Associated with many diseases</a:t>
            </a:r>
            <a:endParaRPr lang="en-US" sz="1800" b="1" dirty="0" smtClean="0">
              <a:latin typeface="Arial"/>
              <a:ea typeface="Wingdings"/>
              <a:cs typeface="Arial"/>
              <a:sym typeface="Wingdings"/>
            </a:endParaRPr>
          </a:p>
          <a:p>
            <a:pPr marL="449263" lvl="1" indent="0">
              <a:buNone/>
            </a:pPr>
            <a:endParaRPr lang="en-US" sz="1600" dirty="0" smtClean="0">
              <a:latin typeface="Calibri"/>
              <a:cs typeface="Calibri"/>
            </a:endParaRPr>
          </a:p>
        </p:txBody>
      </p:sp>
      <p:pic>
        <p:nvPicPr>
          <p:cNvPr id="3" name="Picture 2"/>
          <p:cNvPicPr>
            <a:picLocks noChangeAspect="1"/>
          </p:cNvPicPr>
          <p:nvPr/>
        </p:nvPicPr>
        <p:blipFill>
          <a:blip r:embed="rId3"/>
          <a:stretch>
            <a:fillRect/>
          </a:stretch>
        </p:blipFill>
        <p:spPr>
          <a:xfrm>
            <a:off x="982523" y="3191904"/>
            <a:ext cx="5993907" cy="3632671"/>
          </a:xfrm>
          <a:prstGeom prst="rect">
            <a:avLst/>
          </a:prstGeom>
        </p:spPr>
      </p:pic>
      <p:sp>
        <p:nvSpPr>
          <p:cNvPr id="7" name="TextBox 6"/>
          <p:cNvSpPr txBox="1"/>
          <p:nvPr/>
        </p:nvSpPr>
        <p:spPr>
          <a:xfrm>
            <a:off x="8462204" y="6555515"/>
            <a:ext cx="688297" cy="307777"/>
          </a:xfrm>
          <a:prstGeom prst="rect">
            <a:avLst/>
          </a:prstGeom>
          <a:noFill/>
        </p:spPr>
        <p:txBody>
          <a:bodyPr wrap="none" rtlCol="0">
            <a:spAutoFit/>
          </a:bodyPr>
          <a:lstStyle/>
          <a:p>
            <a:pPr algn="r"/>
            <a:r>
              <a:rPr lang="en-US" sz="1400" dirty="0" smtClean="0"/>
              <a:t>1 of 17</a:t>
            </a:r>
            <a:endParaRPr lang="en-US" sz="1400" dirty="0"/>
          </a:p>
        </p:txBody>
      </p:sp>
    </p:spTree>
    <p:extLst>
      <p:ext uri="{BB962C8B-B14F-4D97-AF65-F5344CB8AC3E}">
        <p14:creationId xmlns:p14="http://schemas.microsoft.com/office/powerpoint/2010/main" val="2538479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1402"/>
            <a:ext cx="9144000" cy="218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Straight Connector 198"/>
          <p:cNvCxnSpPr/>
          <p:nvPr/>
        </p:nvCxnSpPr>
        <p:spPr>
          <a:xfrm>
            <a:off x="6941016" y="1630460"/>
            <a:ext cx="956454" cy="0"/>
          </a:xfrm>
          <a:prstGeom prst="line">
            <a:avLst/>
          </a:prstGeom>
          <a:ln w="12700" cmpd="sng">
            <a:solidFill>
              <a:srgbClr val="17375E"/>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97" name="Rectangle 196"/>
          <p:cNvSpPr/>
          <p:nvPr/>
        </p:nvSpPr>
        <p:spPr>
          <a:xfrm>
            <a:off x="7698473" y="643310"/>
            <a:ext cx="1130831" cy="2031412"/>
          </a:xfrm>
          <a:prstGeom prst="rect">
            <a:avLst/>
          </a:prstGeom>
          <a:gradFill flip="none" rotWithShape="1">
            <a:gsLst>
              <a:gs pos="52000">
                <a:srgbClr val="F0F0F0"/>
              </a:gs>
              <a:gs pos="100000">
                <a:schemeClr val="accent2">
                  <a:lumMod val="20000"/>
                  <a:lumOff val="80000"/>
                </a:schemeClr>
              </a:gs>
            </a:gsLst>
            <a:lin ang="3420000" scaled="0"/>
            <a:tileRect/>
          </a:gradFill>
          <a:ln w="12700" cmpd="sng">
            <a:solidFill>
              <a:schemeClr val="tx2">
                <a:lumMod val="75000"/>
              </a:schemeClr>
            </a:solidFill>
          </a:ln>
          <a:effectLst>
            <a:outerShdw blurRad="136525" dist="215900" dir="2700000" sx="91000" sy="91000" algn="tl" rotWithShape="0">
              <a:schemeClr val="bg1">
                <a:lumMod val="50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152400"/>
            <a:ext cx="8915400" cy="563562"/>
          </a:xfrm>
        </p:spPr>
        <p:txBody>
          <a:bodyPr/>
          <a:lstStyle/>
          <a:p>
            <a:r>
              <a:rPr lang="en-US" sz="2200" dirty="0" smtClean="0"/>
              <a:t>Modeling growth within gut microbiome community:</a:t>
            </a:r>
            <a:br>
              <a:rPr lang="en-US" sz="2200" dirty="0" smtClean="0"/>
            </a:br>
            <a:r>
              <a:rPr lang="en-US" sz="2200" i="1" dirty="0" smtClean="0"/>
              <a:t>Characterizing growth </a:t>
            </a:r>
            <a:r>
              <a:rPr lang="en-US" sz="2200" i="1" dirty="0" smtClean="0"/>
              <a:t>influence</a:t>
            </a:r>
            <a:endParaRPr lang="en-US" sz="2200" i="1" dirty="0" smtClean="0"/>
          </a:p>
        </p:txBody>
      </p:sp>
      <p:sp>
        <p:nvSpPr>
          <p:cNvPr id="14" name="Oval 13"/>
          <p:cNvSpPr/>
          <p:nvPr/>
        </p:nvSpPr>
        <p:spPr>
          <a:xfrm>
            <a:off x="2394766" y="1023541"/>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77400" y="1023541"/>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3022619" y="1091432"/>
            <a:ext cx="1002168" cy="123215"/>
            <a:chOff x="3885041" y="5245672"/>
            <a:chExt cx="1212624" cy="123215"/>
          </a:xfrm>
        </p:grpSpPr>
        <p:cxnSp>
          <p:nvCxnSpPr>
            <p:cNvPr id="17" name="Straight Connector 16"/>
            <p:cNvCxnSpPr/>
            <p:nvPr/>
          </p:nvCxnSpPr>
          <p:spPr>
            <a:xfrm>
              <a:off x="3885041" y="5307280"/>
              <a:ext cx="1157310" cy="0"/>
            </a:xfrm>
            <a:prstGeom prst="line">
              <a:avLst/>
            </a:prstGeom>
            <a:ln w="25400">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Isosceles Triangle 18"/>
            <p:cNvSpPr/>
            <p:nvPr/>
          </p:nvSpPr>
          <p:spPr>
            <a:xfrm rot="5400000">
              <a:off x="4964977" y="5236200"/>
              <a:ext cx="123215" cy="142160"/>
            </a:xfrm>
            <a:prstGeom prst="triangle">
              <a:avLst/>
            </a:prstGeom>
            <a:solidFill>
              <a:srgbClr val="0000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2093228" y="1472077"/>
            <a:ext cx="1108188" cy="307777"/>
          </a:xfrm>
          <a:prstGeom prst="rect">
            <a:avLst/>
          </a:prstGeom>
          <a:noFill/>
          <a:ln>
            <a:noFill/>
          </a:ln>
          <a:effectLst/>
        </p:spPr>
        <p:txBody>
          <a:bodyPr wrap="square" rtlCol="0">
            <a:spAutoFit/>
          </a:bodyPr>
          <a:lstStyle/>
          <a:p>
            <a:pPr algn="ctr"/>
            <a:r>
              <a:rPr lang="en-US" sz="1400" b="1" dirty="0" smtClean="0">
                <a:solidFill>
                  <a:schemeClr val="bg1">
                    <a:lumMod val="50000"/>
                  </a:schemeClr>
                </a:solidFill>
              </a:rPr>
              <a:t>microbe-i</a:t>
            </a:r>
            <a:endParaRPr lang="en-US" sz="1400" b="1" dirty="0">
              <a:solidFill>
                <a:schemeClr val="bg1">
                  <a:lumMod val="50000"/>
                </a:schemeClr>
              </a:solidFill>
            </a:endParaRPr>
          </a:p>
        </p:txBody>
      </p:sp>
      <p:sp>
        <p:nvSpPr>
          <p:cNvPr id="22" name="TextBox 21"/>
          <p:cNvSpPr txBox="1"/>
          <p:nvPr/>
        </p:nvSpPr>
        <p:spPr>
          <a:xfrm>
            <a:off x="3885523" y="1472077"/>
            <a:ext cx="1108188" cy="307777"/>
          </a:xfrm>
          <a:prstGeom prst="rect">
            <a:avLst/>
          </a:prstGeom>
          <a:noFill/>
          <a:ln>
            <a:noFill/>
          </a:ln>
          <a:effectLst/>
        </p:spPr>
        <p:txBody>
          <a:bodyPr wrap="square" rtlCol="0">
            <a:spAutoFit/>
          </a:bodyPr>
          <a:lstStyle/>
          <a:p>
            <a:pPr algn="ctr"/>
            <a:r>
              <a:rPr lang="en-US" sz="1400" b="1" dirty="0" smtClean="0">
                <a:solidFill>
                  <a:schemeClr val="accent3">
                    <a:lumMod val="50000"/>
                  </a:schemeClr>
                </a:solidFill>
              </a:rPr>
              <a:t>microbe-</a:t>
            </a:r>
            <a:r>
              <a:rPr lang="en-US" sz="1400" b="1" dirty="0">
                <a:solidFill>
                  <a:schemeClr val="accent3">
                    <a:lumMod val="50000"/>
                  </a:schemeClr>
                </a:solidFill>
              </a:rPr>
              <a:t>j</a:t>
            </a:r>
          </a:p>
        </p:txBody>
      </p:sp>
      <p:pic>
        <p:nvPicPr>
          <p:cNvPr id="23" name="Picture 22"/>
          <p:cNvPicPr>
            <a:picLocks noChangeAspect="1"/>
          </p:cNvPicPr>
          <p:nvPr/>
        </p:nvPicPr>
        <p:blipFill>
          <a:blip r:embed="rId3"/>
          <a:stretch>
            <a:fillRect/>
          </a:stretch>
        </p:blipFill>
        <p:spPr>
          <a:xfrm>
            <a:off x="4756510" y="1063729"/>
            <a:ext cx="1002220" cy="368163"/>
          </a:xfrm>
          <a:prstGeom prst="rect">
            <a:avLst/>
          </a:prstGeom>
        </p:spPr>
      </p:pic>
      <p:pic>
        <p:nvPicPr>
          <p:cNvPr id="24" name="Picture 23"/>
          <p:cNvPicPr>
            <a:picLocks noChangeAspect="1"/>
          </p:cNvPicPr>
          <p:nvPr/>
        </p:nvPicPr>
        <p:blipFill>
          <a:blip r:embed="rId4"/>
          <a:stretch>
            <a:fillRect/>
          </a:stretch>
        </p:blipFill>
        <p:spPr>
          <a:xfrm>
            <a:off x="1230793" y="1063729"/>
            <a:ext cx="1002220" cy="368163"/>
          </a:xfrm>
          <a:prstGeom prst="rect">
            <a:avLst/>
          </a:prstGeom>
        </p:spPr>
      </p:pic>
      <p:pic>
        <p:nvPicPr>
          <p:cNvPr id="25" name="Picture 24"/>
          <p:cNvPicPr>
            <a:picLocks noChangeAspect="1"/>
          </p:cNvPicPr>
          <p:nvPr/>
        </p:nvPicPr>
        <p:blipFill>
          <a:blip r:embed="rId5"/>
          <a:stretch>
            <a:fillRect/>
          </a:stretch>
        </p:blipFill>
        <p:spPr>
          <a:xfrm>
            <a:off x="4756510" y="1965597"/>
            <a:ext cx="1002220" cy="368163"/>
          </a:xfrm>
          <a:prstGeom prst="rect">
            <a:avLst/>
          </a:prstGeom>
        </p:spPr>
      </p:pic>
      <p:pic>
        <p:nvPicPr>
          <p:cNvPr id="26" name="Picture 25"/>
          <p:cNvPicPr>
            <a:picLocks noChangeAspect="1"/>
          </p:cNvPicPr>
          <p:nvPr/>
        </p:nvPicPr>
        <p:blipFill>
          <a:blip r:embed="rId6"/>
          <a:stretch>
            <a:fillRect/>
          </a:stretch>
        </p:blipFill>
        <p:spPr>
          <a:xfrm>
            <a:off x="1230793" y="1971820"/>
            <a:ext cx="1002220" cy="368163"/>
          </a:xfrm>
          <a:prstGeom prst="rect">
            <a:avLst/>
          </a:prstGeom>
        </p:spPr>
      </p:pic>
      <p:pic>
        <p:nvPicPr>
          <p:cNvPr id="27" name="Picture 26"/>
          <p:cNvPicPr>
            <a:picLocks noChangeAspect="1"/>
          </p:cNvPicPr>
          <p:nvPr/>
        </p:nvPicPr>
        <p:blipFill>
          <a:blip r:embed="rId7"/>
          <a:stretch>
            <a:fillRect/>
          </a:stretch>
        </p:blipFill>
        <p:spPr>
          <a:xfrm>
            <a:off x="382572" y="2872245"/>
            <a:ext cx="1861267" cy="368163"/>
          </a:xfrm>
          <a:prstGeom prst="rect">
            <a:avLst/>
          </a:prstGeom>
        </p:spPr>
      </p:pic>
      <p:grpSp>
        <p:nvGrpSpPr>
          <p:cNvPr id="28" name="Group 27"/>
          <p:cNvGrpSpPr/>
          <p:nvPr/>
        </p:nvGrpSpPr>
        <p:grpSpPr>
          <a:xfrm rot="10800000">
            <a:off x="3023371" y="1253309"/>
            <a:ext cx="1002168" cy="123215"/>
            <a:chOff x="3885041" y="5245672"/>
            <a:chExt cx="1212624" cy="123215"/>
          </a:xfrm>
        </p:grpSpPr>
        <p:cxnSp>
          <p:nvCxnSpPr>
            <p:cNvPr id="29" name="Straight Connector 28"/>
            <p:cNvCxnSpPr/>
            <p:nvPr/>
          </p:nvCxnSpPr>
          <p:spPr>
            <a:xfrm>
              <a:off x="3885041" y="5307280"/>
              <a:ext cx="1157310" cy="0"/>
            </a:xfrm>
            <a:prstGeom prst="line">
              <a:avLst/>
            </a:prstGeom>
            <a:ln w="25400">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rot="5400000">
              <a:off x="4964977" y="5236200"/>
              <a:ext cx="123215" cy="142160"/>
            </a:xfrm>
            <a:prstGeom prst="triangle">
              <a:avLst/>
            </a:prstGeom>
            <a:solidFill>
              <a:srgbClr val="0000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Oval 30"/>
          <p:cNvSpPr/>
          <p:nvPr/>
        </p:nvSpPr>
        <p:spPr>
          <a:xfrm>
            <a:off x="2394766" y="1920663"/>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177400" y="1920663"/>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3022619" y="2059639"/>
            <a:ext cx="956454" cy="0"/>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093228" y="2369199"/>
            <a:ext cx="1108188" cy="307777"/>
          </a:xfrm>
          <a:prstGeom prst="rect">
            <a:avLst/>
          </a:prstGeom>
          <a:noFill/>
          <a:ln>
            <a:noFill/>
          </a:ln>
          <a:effectLst/>
        </p:spPr>
        <p:txBody>
          <a:bodyPr wrap="square" rtlCol="0">
            <a:spAutoFit/>
          </a:bodyPr>
          <a:lstStyle/>
          <a:p>
            <a:pPr algn="ctr"/>
            <a:r>
              <a:rPr lang="en-US" sz="1400" b="1" dirty="0" smtClean="0">
                <a:solidFill>
                  <a:schemeClr val="bg1">
                    <a:lumMod val="50000"/>
                  </a:schemeClr>
                </a:solidFill>
              </a:rPr>
              <a:t>microbe-i</a:t>
            </a:r>
            <a:endParaRPr lang="en-US" sz="1400" b="1" dirty="0">
              <a:solidFill>
                <a:schemeClr val="bg1">
                  <a:lumMod val="50000"/>
                </a:schemeClr>
              </a:solidFill>
            </a:endParaRPr>
          </a:p>
        </p:txBody>
      </p:sp>
      <p:sp>
        <p:nvSpPr>
          <p:cNvPr id="37" name="TextBox 36"/>
          <p:cNvSpPr txBox="1"/>
          <p:nvPr/>
        </p:nvSpPr>
        <p:spPr>
          <a:xfrm>
            <a:off x="3885523" y="2369199"/>
            <a:ext cx="1108188" cy="307777"/>
          </a:xfrm>
          <a:prstGeom prst="rect">
            <a:avLst/>
          </a:prstGeom>
          <a:noFill/>
          <a:ln>
            <a:noFill/>
          </a:ln>
          <a:effectLst/>
        </p:spPr>
        <p:txBody>
          <a:bodyPr wrap="square" rtlCol="0">
            <a:spAutoFit/>
          </a:bodyPr>
          <a:lstStyle/>
          <a:p>
            <a:pPr algn="ctr"/>
            <a:r>
              <a:rPr lang="en-US" sz="1400" b="1" dirty="0" smtClean="0">
                <a:solidFill>
                  <a:schemeClr val="accent3">
                    <a:lumMod val="50000"/>
                  </a:schemeClr>
                </a:solidFill>
              </a:rPr>
              <a:t>microbe-</a:t>
            </a:r>
            <a:r>
              <a:rPr lang="en-US" sz="1400" b="1" dirty="0">
                <a:solidFill>
                  <a:schemeClr val="accent3">
                    <a:lumMod val="50000"/>
                  </a:schemeClr>
                </a:solidFill>
              </a:rPr>
              <a:t>j</a:t>
            </a:r>
          </a:p>
        </p:txBody>
      </p:sp>
      <p:cxnSp>
        <p:nvCxnSpPr>
          <p:cNvPr id="39" name="Straight Connector 38"/>
          <p:cNvCxnSpPr/>
          <p:nvPr/>
        </p:nvCxnSpPr>
        <p:spPr>
          <a:xfrm rot="10800000">
            <a:off x="3031173" y="2221515"/>
            <a:ext cx="956454" cy="0"/>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979073" y="1989042"/>
            <a:ext cx="0" cy="160149"/>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040554" y="2147399"/>
            <a:ext cx="0" cy="160149"/>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39534" y="1826204"/>
            <a:ext cx="5287371" cy="0"/>
          </a:xfrm>
          <a:prstGeom prst="line">
            <a:avLst/>
          </a:prstGeom>
          <a:ln w="3175" cmpd="sng">
            <a:solidFill>
              <a:schemeClr val="tx1">
                <a:lumMod val="65000"/>
                <a:lumOff val="3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39534" y="2733768"/>
            <a:ext cx="5287371" cy="0"/>
          </a:xfrm>
          <a:prstGeom prst="line">
            <a:avLst/>
          </a:prstGeom>
          <a:ln w="3175" cmpd="sng">
            <a:solidFill>
              <a:schemeClr val="tx1">
                <a:lumMod val="65000"/>
                <a:lumOff val="3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394766" y="2845901"/>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177400" y="2845901"/>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093228" y="3294437"/>
            <a:ext cx="1108188" cy="307777"/>
          </a:xfrm>
          <a:prstGeom prst="rect">
            <a:avLst/>
          </a:prstGeom>
          <a:noFill/>
          <a:ln>
            <a:noFill/>
          </a:ln>
          <a:effectLst/>
        </p:spPr>
        <p:txBody>
          <a:bodyPr wrap="square" rtlCol="0">
            <a:spAutoFit/>
          </a:bodyPr>
          <a:lstStyle/>
          <a:p>
            <a:pPr algn="ctr"/>
            <a:r>
              <a:rPr lang="en-US" sz="1400" b="1" dirty="0" smtClean="0">
                <a:solidFill>
                  <a:schemeClr val="bg1">
                    <a:lumMod val="50000"/>
                  </a:schemeClr>
                </a:solidFill>
              </a:rPr>
              <a:t>microbe-i</a:t>
            </a:r>
            <a:endParaRPr lang="en-US" sz="1400" b="1" dirty="0">
              <a:solidFill>
                <a:schemeClr val="bg1">
                  <a:lumMod val="50000"/>
                </a:schemeClr>
              </a:solidFill>
            </a:endParaRPr>
          </a:p>
        </p:txBody>
      </p:sp>
      <p:sp>
        <p:nvSpPr>
          <p:cNvPr id="52" name="TextBox 51"/>
          <p:cNvSpPr txBox="1"/>
          <p:nvPr/>
        </p:nvSpPr>
        <p:spPr>
          <a:xfrm>
            <a:off x="3885523" y="3294437"/>
            <a:ext cx="1108188" cy="307777"/>
          </a:xfrm>
          <a:prstGeom prst="rect">
            <a:avLst/>
          </a:prstGeom>
          <a:noFill/>
          <a:ln>
            <a:noFill/>
          </a:ln>
          <a:effectLst/>
        </p:spPr>
        <p:txBody>
          <a:bodyPr wrap="square" rtlCol="0">
            <a:spAutoFit/>
          </a:bodyPr>
          <a:lstStyle/>
          <a:p>
            <a:pPr algn="ctr"/>
            <a:r>
              <a:rPr lang="en-US" sz="1400" b="1" dirty="0" smtClean="0">
                <a:solidFill>
                  <a:schemeClr val="accent3">
                    <a:lumMod val="50000"/>
                  </a:schemeClr>
                </a:solidFill>
              </a:rPr>
              <a:t>microbe-</a:t>
            </a:r>
            <a:r>
              <a:rPr lang="en-US" sz="1400" b="1" dirty="0">
                <a:solidFill>
                  <a:schemeClr val="accent3">
                    <a:lumMod val="50000"/>
                  </a:schemeClr>
                </a:solidFill>
              </a:rPr>
              <a:t>j</a:t>
            </a:r>
          </a:p>
        </p:txBody>
      </p:sp>
      <p:sp>
        <p:nvSpPr>
          <p:cNvPr id="190" name="Oval 189"/>
          <p:cNvSpPr/>
          <p:nvPr/>
        </p:nvSpPr>
        <p:spPr>
          <a:xfrm>
            <a:off x="6374957" y="1418416"/>
            <a:ext cx="420105" cy="420105"/>
          </a:xfrm>
          <a:prstGeom prst="ellipse">
            <a:avLst/>
          </a:prstGeom>
          <a:gradFill flip="none" rotWithShape="1">
            <a:gsLst>
              <a:gs pos="0">
                <a:schemeClr val="bg1">
                  <a:lumMod val="5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TextBox 190"/>
          <p:cNvSpPr txBox="1"/>
          <p:nvPr/>
        </p:nvSpPr>
        <p:spPr>
          <a:xfrm>
            <a:off x="7707005" y="699754"/>
            <a:ext cx="1108188" cy="307777"/>
          </a:xfrm>
          <a:prstGeom prst="rect">
            <a:avLst/>
          </a:prstGeom>
          <a:noFill/>
          <a:ln>
            <a:noFill/>
          </a:ln>
          <a:effectLst>
            <a:outerShdw blurRad="165100" dist="38100" dir="2700000" sx="46000" sy="46000" algn="tl" rotWithShape="0">
              <a:schemeClr val="bg1">
                <a:lumMod val="65000"/>
                <a:alpha val="43000"/>
              </a:schemeClr>
            </a:outerShdw>
          </a:effectLst>
        </p:spPr>
        <p:txBody>
          <a:bodyPr wrap="square" rtlCol="0">
            <a:spAutoFit/>
          </a:bodyPr>
          <a:lstStyle/>
          <a:p>
            <a:pPr algn="ctr"/>
            <a:r>
              <a:rPr lang="en-US" sz="1400" b="1" dirty="0" smtClean="0">
                <a:solidFill>
                  <a:schemeClr val="bg1">
                    <a:lumMod val="50000"/>
                  </a:schemeClr>
                </a:solidFill>
              </a:rPr>
              <a:t>species-i</a:t>
            </a:r>
            <a:endParaRPr lang="en-US" sz="1400" b="1" dirty="0">
              <a:solidFill>
                <a:schemeClr val="bg1">
                  <a:lumMod val="50000"/>
                </a:schemeClr>
              </a:solidFill>
            </a:endParaRPr>
          </a:p>
        </p:txBody>
      </p:sp>
      <p:sp>
        <p:nvSpPr>
          <p:cNvPr id="192" name="TextBox 191"/>
          <p:cNvSpPr txBox="1"/>
          <p:nvPr/>
        </p:nvSpPr>
        <p:spPr>
          <a:xfrm>
            <a:off x="7707005" y="1372493"/>
            <a:ext cx="1108188" cy="307777"/>
          </a:xfrm>
          <a:prstGeom prst="rect">
            <a:avLst/>
          </a:prstGeom>
          <a:noFill/>
          <a:ln>
            <a:noFill/>
          </a:ln>
          <a:effectLst>
            <a:outerShdw blurRad="165100" dist="38100" dir="2700000" sx="46000" sy="46000" algn="tl" rotWithShape="0">
              <a:schemeClr val="bg1">
                <a:lumMod val="65000"/>
                <a:alpha val="43000"/>
              </a:schemeClr>
            </a:outerShdw>
          </a:effectLst>
        </p:spPr>
        <p:txBody>
          <a:bodyPr wrap="square" rtlCol="0">
            <a:spAutoFit/>
          </a:bodyPr>
          <a:lstStyle/>
          <a:p>
            <a:pPr algn="ctr"/>
            <a:r>
              <a:rPr lang="en-US" sz="1400" b="1" dirty="0" smtClean="0">
                <a:solidFill>
                  <a:schemeClr val="bg1">
                    <a:lumMod val="50000"/>
                  </a:schemeClr>
                </a:solidFill>
              </a:rPr>
              <a:t>genus-i</a:t>
            </a:r>
            <a:endParaRPr lang="en-US" sz="1400" b="1" dirty="0">
              <a:solidFill>
                <a:schemeClr val="bg1">
                  <a:lumMod val="50000"/>
                </a:schemeClr>
              </a:solidFill>
            </a:endParaRPr>
          </a:p>
        </p:txBody>
      </p:sp>
      <p:sp>
        <p:nvSpPr>
          <p:cNvPr id="193" name="TextBox 192"/>
          <p:cNvSpPr txBox="1"/>
          <p:nvPr/>
        </p:nvSpPr>
        <p:spPr>
          <a:xfrm>
            <a:off x="7707005" y="2033857"/>
            <a:ext cx="1108188" cy="523220"/>
          </a:xfrm>
          <a:prstGeom prst="rect">
            <a:avLst/>
          </a:prstGeom>
          <a:noFill/>
          <a:ln>
            <a:noFill/>
          </a:ln>
          <a:effectLst>
            <a:outerShdw blurRad="165100" dist="38100" dir="2700000" sx="46000" sy="46000" algn="tl" rotWithShape="0">
              <a:schemeClr val="bg1">
                <a:lumMod val="65000"/>
                <a:alpha val="43000"/>
              </a:schemeClr>
            </a:outerShdw>
          </a:effectLst>
        </p:spPr>
        <p:txBody>
          <a:bodyPr wrap="square" rtlCol="0">
            <a:spAutoFit/>
          </a:bodyPr>
          <a:lstStyle/>
          <a:p>
            <a:pPr algn="ctr"/>
            <a:r>
              <a:rPr lang="en-US" sz="1400" b="1" dirty="0" smtClean="0">
                <a:solidFill>
                  <a:schemeClr val="bg1">
                    <a:lumMod val="50000"/>
                  </a:schemeClr>
                </a:solidFill>
              </a:rPr>
              <a:t>compound</a:t>
            </a:r>
          </a:p>
          <a:p>
            <a:pPr algn="ctr"/>
            <a:r>
              <a:rPr lang="en-US" sz="1400" b="1" dirty="0" smtClean="0">
                <a:solidFill>
                  <a:schemeClr val="bg1">
                    <a:lumMod val="50000"/>
                  </a:schemeClr>
                </a:solidFill>
              </a:rPr>
              <a:t>group-i</a:t>
            </a:r>
            <a:endParaRPr lang="en-US" sz="1400" b="1" dirty="0">
              <a:solidFill>
                <a:schemeClr val="bg1">
                  <a:lumMod val="50000"/>
                </a:schemeClr>
              </a:solidFill>
            </a:endParaRPr>
          </a:p>
        </p:txBody>
      </p:sp>
      <p:sp>
        <p:nvSpPr>
          <p:cNvPr id="194" name="TextBox 193"/>
          <p:cNvSpPr txBox="1"/>
          <p:nvPr/>
        </p:nvSpPr>
        <p:spPr>
          <a:xfrm>
            <a:off x="8077056" y="991493"/>
            <a:ext cx="386870" cy="369332"/>
          </a:xfrm>
          <a:prstGeom prst="rect">
            <a:avLst/>
          </a:prstGeom>
          <a:noFill/>
        </p:spPr>
        <p:txBody>
          <a:bodyPr wrap="none" rtlCol="0">
            <a:spAutoFit/>
          </a:bodyPr>
          <a:lstStyle/>
          <a:p>
            <a:r>
              <a:rPr lang="en-US" dirty="0" smtClean="0"/>
              <a:t>or</a:t>
            </a:r>
            <a:endParaRPr lang="en-US" dirty="0"/>
          </a:p>
        </p:txBody>
      </p:sp>
      <p:sp>
        <p:nvSpPr>
          <p:cNvPr id="195" name="TextBox 194"/>
          <p:cNvSpPr txBox="1"/>
          <p:nvPr/>
        </p:nvSpPr>
        <p:spPr>
          <a:xfrm>
            <a:off x="8074235" y="1651889"/>
            <a:ext cx="386870" cy="369332"/>
          </a:xfrm>
          <a:prstGeom prst="rect">
            <a:avLst/>
          </a:prstGeom>
          <a:noFill/>
        </p:spPr>
        <p:txBody>
          <a:bodyPr wrap="none" rtlCol="0">
            <a:spAutoFit/>
          </a:bodyPr>
          <a:lstStyle/>
          <a:p>
            <a:r>
              <a:rPr lang="en-US" dirty="0" smtClean="0"/>
              <a:t>or</a:t>
            </a:r>
            <a:endParaRPr lang="en-US" dirty="0"/>
          </a:p>
        </p:txBody>
      </p:sp>
      <p:sp>
        <p:nvSpPr>
          <p:cNvPr id="201" name="Oval 200"/>
          <p:cNvSpPr/>
          <p:nvPr/>
        </p:nvSpPr>
        <p:spPr>
          <a:xfrm>
            <a:off x="8106006" y="2845731"/>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p:nvSpPr>
        <p:spPr>
          <a:xfrm>
            <a:off x="6473734" y="2845731"/>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TextBox 202"/>
          <p:cNvSpPr txBox="1"/>
          <p:nvPr/>
        </p:nvSpPr>
        <p:spPr>
          <a:xfrm>
            <a:off x="5989764" y="3331210"/>
            <a:ext cx="1391907" cy="738664"/>
          </a:xfrm>
          <a:prstGeom prst="rect">
            <a:avLst/>
          </a:prstGeom>
          <a:noFill/>
          <a:ln>
            <a:noFill/>
          </a:ln>
          <a:effectLst/>
        </p:spPr>
        <p:txBody>
          <a:bodyPr wrap="square" rtlCol="0">
            <a:spAutoFit/>
          </a:bodyPr>
          <a:lstStyle/>
          <a:p>
            <a:pPr algn="ctr"/>
            <a:r>
              <a:rPr lang="en-US" sz="1400" b="1" dirty="0" smtClean="0">
                <a:solidFill>
                  <a:schemeClr val="bg1">
                    <a:lumMod val="50000"/>
                  </a:schemeClr>
                </a:solidFill>
              </a:rPr>
              <a:t>differentially abundant in </a:t>
            </a:r>
            <a:r>
              <a:rPr lang="en-US" sz="1400" b="1" dirty="0" smtClean="0">
                <a:solidFill>
                  <a:schemeClr val="accent1">
                    <a:lumMod val="75000"/>
                  </a:schemeClr>
                </a:solidFill>
              </a:rPr>
              <a:t>Healthy</a:t>
            </a:r>
            <a:endParaRPr lang="en-US" sz="1400" b="1" dirty="0">
              <a:solidFill>
                <a:schemeClr val="accent1">
                  <a:lumMod val="75000"/>
                </a:schemeClr>
              </a:solidFill>
            </a:endParaRPr>
          </a:p>
        </p:txBody>
      </p:sp>
      <p:sp>
        <p:nvSpPr>
          <p:cNvPr id="204" name="TextBox 203"/>
          <p:cNvSpPr txBox="1"/>
          <p:nvPr/>
        </p:nvSpPr>
        <p:spPr>
          <a:xfrm>
            <a:off x="7595570" y="3322280"/>
            <a:ext cx="1474704" cy="738664"/>
          </a:xfrm>
          <a:prstGeom prst="rect">
            <a:avLst/>
          </a:prstGeom>
          <a:noFill/>
          <a:ln>
            <a:noFill/>
          </a:ln>
          <a:effectLst/>
        </p:spPr>
        <p:txBody>
          <a:bodyPr wrap="square" rtlCol="0">
            <a:spAutoFit/>
          </a:bodyPr>
          <a:lstStyle/>
          <a:p>
            <a:pPr algn="ctr"/>
            <a:r>
              <a:rPr lang="en-US" sz="1400" b="1" dirty="0" smtClean="0">
                <a:solidFill>
                  <a:schemeClr val="bg1">
                    <a:lumMod val="50000"/>
                  </a:schemeClr>
                </a:solidFill>
              </a:rPr>
              <a:t>differentially abundant in </a:t>
            </a:r>
            <a:r>
              <a:rPr lang="en-US" sz="1400" b="1" dirty="0" smtClean="0">
                <a:solidFill>
                  <a:schemeClr val="accent2">
                    <a:lumMod val="75000"/>
                  </a:schemeClr>
                </a:solidFill>
              </a:rPr>
              <a:t>disease</a:t>
            </a:r>
            <a:endParaRPr lang="en-US" sz="1400" b="1" dirty="0">
              <a:solidFill>
                <a:schemeClr val="accent2">
                  <a:lumMod val="75000"/>
                </a:schemeClr>
              </a:solidFill>
            </a:endParaRPr>
          </a:p>
        </p:txBody>
      </p:sp>
      <p:sp>
        <p:nvSpPr>
          <p:cNvPr id="206" name="Oval 205"/>
          <p:cNvSpPr/>
          <p:nvPr/>
        </p:nvSpPr>
        <p:spPr>
          <a:xfrm>
            <a:off x="3710344" y="5926824"/>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2164372" y="3811605"/>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TextBox 207"/>
          <p:cNvSpPr txBox="1"/>
          <p:nvPr/>
        </p:nvSpPr>
        <p:spPr>
          <a:xfrm>
            <a:off x="1638388" y="4254751"/>
            <a:ext cx="1026432" cy="307777"/>
          </a:xfrm>
          <a:prstGeom prst="rect">
            <a:avLst/>
          </a:prstGeom>
          <a:noFill/>
          <a:ln>
            <a:noFill/>
          </a:ln>
          <a:effectLst/>
        </p:spPr>
        <p:txBody>
          <a:bodyPr wrap="square" rtlCol="0">
            <a:spAutoFit/>
          </a:bodyPr>
          <a:lstStyle/>
          <a:p>
            <a:pPr algn="r"/>
            <a:r>
              <a:rPr lang="en-US" sz="1400" b="1" dirty="0">
                <a:solidFill>
                  <a:schemeClr val="accent1">
                    <a:lumMod val="75000"/>
                  </a:schemeClr>
                </a:solidFill>
              </a:rPr>
              <a:t>Healthy</a:t>
            </a:r>
          </a:p>
        </p:txBody>
      </p:sp>
      <p:sp>
        <p:nvSpPr>
          <p:cNvPr id="209" name="TextBox 208"/>
          <p:cNvSpPr txBox="1"/>
          <p:nvPr/>
        </p:nvSpPr>
        <p:spPr>
          <a:xfrm>
            <a:off x="3619588" y="4245821"/>
            <a:ext cx="838200" cy="307777"/>
          </a:xfrm>
          <a:prstGeom prst="rect">
            <a:avLst/>
          </a:prstGeom>
          <a:noFill/>
          <a:ln>
            <a:noFill/>
          </a:ln>
          <a:effectLst/>
        </p:spPr>
        <p:txBody>
          <a:bodyPr wrap="square" rtlCol="0">
            <a:spAutoFit/>
          </a:bodyPr>
          <a:lstStyle/>
          <a:p>
            <a:r>
              <a:rPr lang="en-US" sz="1400" b="1" dirty="0">
                <a:solidFill>
                  <a:schemeClr val="accent1">
                    <a:lumMod val="75000"/>
                  </a:schemeClr>
                </a:solidFill>
              </a:rPr>
              <a:t>Healthy</a:t>
            </a:r>
          </a:p>
        </p:txBody>
      </p:sp>
      <p:sp>
        <p:nvSpPr>
          <p:cNvPr id="210" name="Oval 209"/>
          <p:cNvSpPr/>
          <p:nvPr/>
        </p:nvSpPr>
        <p:spPr>
          <a:xfrm>
            <a:off x="3710344" y="3811605"/>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1" name="Group 210"/>
          <p:cNvGrpSpPr/>
          <p:nvPr/>
        </p:nvGrpSpPr>
        <p:grpSpPr>
          <a:xfrm>
            <a:off x="2647620" y="3954279"/>
            <a:ext cx="1002168" cy="123215"/>
            <a:chOff x="3885041" y="5245672"/>
            <a:chExt cx="1212624" cy="123215"/>
          </a:xfrm>
        </p:grpSpPr>
        <p:cxnSp>
          <p:nvCxnSpPr>
            <p:cNvPr id="212" name="Straight Connector 211"/>
            <p:cNvCxnSpPr/>
            <p:nvPr/>
          </p:nvCxnSpPr>
          <p:spPr>
            <a:xfrm>
              <a:off x="3885041" y="5307280"/>
              <a:ext cx="1157310" cy="0"/>
            </a:xfrm>
            <a:prstGeom prst="line">
              <a:avLst/>
            </a:prstGeom>
            <a:ln w="25400">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Isosceles Triangle 212"/>
            <p:cNvSpPr/>
            <p:nvPr/>
          </p:nvSpPr>
          <p:spPr>
            <a:xfrm rot="5400000">
              <a:off x="4964977" y="5236200"/>
              <a:ext cx="123215" cy="142160"/>
            </a:xfrm>
            <a:prstGeom prst="triangle">
              <a:avLst/>
            </a:prstGeom>
            <a:solidFill>
              <a:srgbClr val="0000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7" name="Oval 216"/>
          <p:cNvSpPr/>
          <p:nvPr/>
        </p:nvSpPr>
        <p:spPr>
          <a:xfrm>
            <a:off x="2164372" y="5935010"/>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TextBox 217"/>
          <p:cNvSpPr txBox="1"/>
          <p:nvPr/>
        </p:nvSpPr>
        <p:spPr>
          <a:xfrm>
            <a:off x="1562187" y="6377514"/>
            <a:ext cx="1112953" cy="307777"/>
          </a:xfrm>
          <a:prstGeom prst="rect">
            <a:avLst/>
          </a:prstGeom>
          <a:noFill/>
          <a:ln>
            <a:noFill/>
          </a:ln>
          <a:effectLst/>
        </p:spPr>
        <p:txBody>
          <a:bodyPr wrap="square" rtlCol="0">
            <a:spAutoFit/>
          </a:bodyPr>
          <a:lstStyle/>
          <a:p>
            <a:pPr algn="r"/>
            <a:r>
              <a:rPr lang="en-US" sz="1400" b="1" dirty="0">
                <a:solidFill>
                  <a:schemeClr val="accent1">
                    <a:lumMod val="75000"/>
                  </a:schemeClr>
                </a:solidFill>
              </a:rPr>
              <a:t>Healthy</a:t>
            </a:r>
          </a:p>
        </p:txBody>
      </p:sp>
      <p:sp>
        <p:nvSpPr>
          <p:cNvPr id="219" name="TextBox 218"/>
          <p:cNvSpPr txBox="1"/>
          <p:nvPr/>
        </p:nvSpPr>
        <p:spPr>
          <a:xfrm>
            <a:off x="3567850" y="6369226"/>
            <a:ext cx="763104" cy="307777"/>
          </a:xfrm>
          <a:prstGeom prst="rect">
            <a:avLst/>
          </a:prstGeom>
          <a:noFill/>
          <a:ln>
            <a:noFill/>
          </a:ln>
          <a:effectLst/>
        </p:spPr>
        <p:txBody>
          <a:bodyPr wrap="square" rtlCol="0">
            <a:spAutoFit/>
          </a:bodyPr>
          <a:lstStyle/>
          <a:p>
            <a:r>
              <a:rPr lang="en-US" sz="1400" b="1" dirty="0" smtClean="0">
                <a:solidFill>
                  <a:schemeClr val="accent2">
                    <a:lumMod val="75000"/>
                  </a:schemeClr>
                </a:solidFill>
              </a:rPr>
              <a:t>disease</a:t>
            </a:r>
            <a:endParaRPr lang="en-US" sz="1400" b="1" dirty="0">
              <a:solidFill>
                <a:schemeClr val="accent2">
                  <a:lumMod val="75000"/>
                </a:schemeClr>
              </a:solidFill>
            </a:endParaRPr>
          </a:p>
        </p:txBody>
      </p:sp>
      <p:sp>
        <p:nvSpPr>
          <p:cNvPr id="237" name="Oval 236"/>
          <p:cNvSpPr/>
          <p:nvPr/>
        </p:nvSpPr>
        <p:spPr>
          <a:xfrm>
            <a:off x="2156799" y="4886881"/>
            <a:ext cx="420105" cy="420105"/>
          </a:xfrm>
          <a:prstGeom prst="ellipse">
            <a:avLst/>
          </a:prstGeom>
          <a:gradFill flip="none" rotWithShape="1">
            <a:gsLst>
              <a:gs pos="0">
                <a:schemeClr val="accent4">
                  <a:lumMod val="60000"/>
                  <a:lumOff val="40000"/>
                </a:schemeClr>
              </a:gs>
              <a:gs pos="100000">
                <a:srgbClr val="FFFFFF"/>
              </a:gs>
            </a:gsLst>
            <a:lin ang="156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TextBox 237"/>
          <p:cNvSpPr txBox="1"/>
          <p:nvPr/>
        </p:nvSpPr>
        <p:spPr>
          <a:xfrm>
            <a:off x="1888523" y="5330027"/>
            <a:ext cx="919106" cy="307777"/>
          </a:xfrm>
          <a:prstGeom prst="rect">
            <a:avLst/>
          </a:prstGeom>
          <a:noFill/>
          <a:ln>
            <a:noFill/>
          </a:ln>
          <a:effectLst/>
        </p:spPr>
        <p:txBody>
          <a:bodyPr wrap="square" rtlCol="0">
            <a:spAutoFit/>
          </a:bodyPr>
          <a:lstStyle/>
          <a:p>
            <a:pPr algn="ctr"/>
            <a:r>
              <a:rPr lang="en-US" sz="1400" b="1" dirty="0" smtClean="0">
                <a:solidFill>
                  <a:schemeClr val="accent2">
                    <a:lumMod val="75000"/>
                  </a:schemeClr>
                </a:solidFill>
              </a:rPr>
              <a:t>disease</a:t>
            </a:r>
            <a:endParaRPr lang="en-US" sz="1400" b="1" dirty="0">
              <a:solidFill>
                <a:schemeClr val="accent2">
                  <a:lumMod val="75000"/>
                </a:schemeClr>
              </a:solidFill>
            </a:endParaRPr>
          </a:p>
        </p:txBody>
      </p:sp>
      <p:sp>
        <p:nvSpPr>
          <p:cNvPr id="239" name="TextBox 238"/>
          <p:cNvSpPr txBox="1"/>
          <p:nvPr/>
        </p:nvSpPr>
        <p:spPr>
          <a:xfrm>
            <a:off x="3555276" y="5321097"/>
            <a:ext cx="758969" cy="307777"/>
          </a:xfrm>
          <a:prstGeom prst="rect">
            <a:avLst/>
          </a:prstGeom>
          <a:noFill/>
          <a:ln>
            <a:noFill/>
          </a:ln>
          <a:effectLst/>
        </p:spPr>
        <p:txBody>
          <a:bodyPr wrap="square" rtlCol="0">
            <a:spAutoFit/>
          </a:bodyPr>
          <a:lstStyle/>
          <a:p>
            <a:r>
              <a:rPr lang="en-US" sz="1400" b="1" dirty="0" smtClean="0">
                <a:solidFill>
                  <a:schemeClr val="accent2">
                    <a:lumMod val="75000"/>
                  </a:schemeClr>
                </a:solidFill>
              </a:rPr>
              <a:t>disease</a:t>
            </a:r>
            <a:endParaRPr lang="en-US" sz="1400" b="1" dirty="0">
              <a:solidFill>
                <a:schemeClr val="accent2">
                  <a:lumMod val="75000"/>
                </a:schemeClr>
              </a:solidFill>
            </a:endParaRPr>
          </a:p>
        </p:txBody>
      </p:sp>
      <p:sp>
        <p:nvSpPr>
          <p:cNvPr id="240" name="Oval 239"/>
          <p:cNvSpPr/>
          <p:nvPr/>
        </p:nvSpPr>
        <p:spPr>
          <a:xfrm>
            <a:off x="3702771" y="4886881"/>
            <a:ext cx="420105" cy="420105"/>
          </a:xfrm>
          <a:prstGeom prst="ellipse">
            <a:avLst/>
          </a:prstGeom>
          <a:gradFill flip="none" rotWithShape="1">
            <a:gsLst>
              <a:gs pos="0">
                <a:schemeClr val="accent4">
                  <a:lumMod val="60000"/>
                  <a:lumOff val="40000"/>
                </a:schemeClr>
              </a:gs>
              <a:gs pos="100000">
                <a:srgbClr val="FFFFFF"/>
              </a:gs>
            </a:gsLst>
            <a:lin ang="156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1" name="Group 240"/>
          <p:cNvGrpSpPr/>
          <p:nvPr/>
        </p:nvGrpSpPr>
        <p:grpSpPr>
          <a:xfrm>
            <a:off x="2640047" y="5029555"/>
            <a:ext cx="1002168" cy="123215"/>
            <a:chOff x="3885041" y="5245672"/>
            <a:chExt cx="1212624" cy="123215"/>
          </a:xfrm>
        </p:grpSpPr>
        <p:cxnSp>
          <p:nvCxnSpPr>
            <p:cNvPr id="242" name="Straight Connector 241"/>
            <p:cNvCxnSpPr/>
            <p:nvPr/>
          </p:nvCxnSpPr>
          <p:spPr>
            <a:xfrm>
              <a:off x="3885041" y="5307280"/>
              <a:ext cx="1157310" cy="0"/>
            </a:xfrm>
            <a:prstGeom prst="line">
              <a:avLst/>
            </a:prstGeom>
            <a:ln w="25400">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3" name="Isosceles Triangle 242"/>
            <p:cNvSpPr/>
            <p:nvPr/>
          </p:nvSpPr>
          <p:spPr>
            <a:xfrm rot="5400000">
              <a:off x="4964977" y="5236200"/>
              <a:ext cx="123215" cy="142160"/>
            </a:xfrm>
            <a:prstGeom prst="triangle">
              <a:avLst/>
            </a:prstGeom>
            <a:solidFill>
              <a:srgbClr val="0000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27" name="Straight Connector 226"/>
          <p:cNvCxnSpPr/>
          <p:nvPr/>
        </p:nvCxnSpPr>
        <p:spPr>
          <a:xfrm>
            <a:off x="2648372" y="6138297"/>
            <a:ext cx="956454" cy="0"/>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3604826" y="6067700"/>
            <a:ext cx="0" cy="160149"/>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a:off x="2156799" y="4881158"/>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3702771" y="4892090"/>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3" name="Picture 262"/>
          <p:cNvPicPr>
            <a:picLocks noChangeAspect="1"/>
          </p:cNvPicPr>
          <p:nvPr/>
        </p:nvPicPr>
        <p:blipFill>
          <a:blip r:embed="rId8"/>
          <a:stretch>
            <a:fillRect/>
          </a:stretch>
        </p:blipFill>
        <p:spPr>
          <a:xfrm>
            <a:off x="2868940" y="3808069"/>
            <a:ext cx="565727" cy="207818"/>
          </a:xfrm>
          <a:prstGeom prst="rect">
            <a:avLst/>
          </a:prstGeom>
        </p:spPr>
      </p:pic>
      <p:pic>
        <p:nvPicPr>
          <p:cNvPr id="265" name="Picture 264"/>
          <p:cNvPicPr>
            <a:picLocks noChangeAspect="1"/>
          </p:cNvPicPr>
          <p:nvPr/>
        </p:nvPicPr>
        <p:blipFill>
          <a:blip r:embed="rId8"/>
          <a:stretch>
            <a:fillRect/>
          </a:stretch>
        </p:blipFill>
        <p:spPr>
          <a:xfrm>
            <a:off x="2850136" y="4883100"/>
            <a:ext cx="565727" cy="207818"/>
          </a:xfrm>
          <a:prstGeom prst="rect">
            <a:avLst/>
          </a:prstGeom>
        </p:spPr>
      </p:pic>
      <p:pic>
        <p:nvPicPr>
          <p:cNvPr id="268" name="Picture 267"/>
          <p:cNvPicPr>
            <a:picLocks noChangeAspect="1"/>
          </p:cNvPicPr>
          <p:nvPr/>
        </p:nvPicPr>
        <p:blipFill>
          <a:blip r:embed="rId9"/>
          <a:stretch>
            <a:fillRect/>
          </a:stretch>
        </p:blipFill>
        <p:spPr>
          <a:xfrm>
            <a:off x="2840322" y="5921464"/>
            <a:ext cx="565727" cy="207818"/>
          </a:xfrm>
          <a:prstGeom prst="rect">
            <a:avLst/>
          </a:prstGeom>
        </p:spPr>
      </p:pic>
      <p:sp>
        <p:nvSpPr>
          <p:cNvPr id="85" name="Oval 84"/>
          <p:cNvSpPr/>
          <p:nvPr/>
        </p:nvSpPr>
        <p:spPr>
          <a:xfrm>
            <a:off x="5196723" y="4216920"/>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6742695" y="4216920"/>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5685541" y="4407833"/>
            <a:ext cx="956454" cy="0"/>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641995" y="4337236"/>
            <a:ext cx="0" cy="160149"/>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01" name="Picture 100"/>
          <p:cNvPicPr>
            <a:picLocks noChangeAspect="1"/>
          </p:cNvPicPr>
          <p:nvPr/>
        </p:nvPicPr>
        <p:blipFill>
          <a:blip r:embed="rId9"/>
          <a:stretch>
            <a:fillRect/>
          </a:stretch>
        </p:blipFill>
        <p:spPr>
          <a:xfrm>
            <a:off x="5877491" y="4191000"/>
            <a:ext cx="565727" cy="207818"/>
          </a:xfrm>
          <a:prstGeom prst="rect">
            <a:avLst/>
          </a:prstGeom>
        </p:spPr>
      </p:pic>
      <p:cxnSp>
        <p:nvCxnSpPr>
          <p:cNvPr id="104" name="Straight Connector 103"/>
          <p:cNvCxnSpPr/>
          <p:nvPr/>
        </p:nvCxnSpPr>
        <p:spPr>
          <a:xfrm>
            <a:off x="5676419" y="5257060"/>
            <a:ext cx="956454" cy="0"/>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632873" y="5186463"/>
            <a:ext cx="0" cy="160149"/>
          </a:xfrm>
          <a:prstGeom prst="line">
            <a:avLst/>
          </a:prstGeom>
          <a:ln w="254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06" name="Picture 105"/>
          <p:cNvPicPr>
            <a:picLocks noChangeAspect="1"/>
          </p:cNvPicPr>
          <p:nvPr/>
        </p:nvPicPr>
        <p:blipFill>
          <a:blip r:embed="rId9"/>
          <a:stretch>
            <a:fillRect/>
          </a:stretch>
        </p:blipFill>
        <p:spPr>
          <a:xfrm>
            <a:off x="5868369" y="5040227"/>
            <a:ext cx="565727" cy="207818"/>
          </a:xfrm>
          <a:prstGeom prst="rect">
            <a:avLst/>
          </a:prstGeom>
        </p:spPr>
      </p:pic>
      <p:sp>
        <p:nvSpPr>
          <p:cNvPr id="107" name="Oval 106"/>
          <p:cNvSpPr/>
          <p:nvPr/>
        </p:nvSpPr>
        <p:spPr>
          <a:xfrm>
            <a:off x="5196723" y="5066147"/>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6742695" y="5066147"/>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6742695" y="5828147"/>
            <a:ext cx="420105" cy="420105"/>
          </a:xfrm>
          <a:prstGeom prst="ellipse">
            <a:avLst/>
          </a:prstGeom>
          <a:gradFill flip="none" rotWithShape="1">
            <a:gsLst>
              <a:gs pos="0">
                <a:srgbClr val="FFEC33"/>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5196723" y="5836333"/>
            <a:ext cx="420105" cy="420105"/>
          </a:xfrm>
          <a:prstGeom prst="ellipse">
            <a:avLst/>
          </a:prstGeom>
          <a:gradFill flip="none" rotWithShape="1">
            <a:gsLst>
              <a:gs pos="0">
                <a:schemeClr val="accent1">
                  <a:lumMod val="40000"/>
                  <a:lumOff val="60000"/>
                </a:schemeClr>
              </a:gs>
              <a:gs pos="100000">
                <a:srgbClr val="FFFFFF"/>
              </a:gs>
            </a:gsLst>
            <a:lin ang="1560000" scaled="0"/>
            <a:tileRect/>
          </a:gra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p:cNvGrpSpPr/>
          <p:nvPr/>
        </p:nvGrpSpPr>
        <p:grpSpPr>
          <a:xfrm>
            <a:off x="5694951" y="5974602"/>
            <a:ext cx="1002168" cy="123215"/>
            <a:chOff x="3885041" y="5245672"/>
            <a:chExt cx="1212624" cy="123215"/>
          </a:xfrm>
        </p:grpSpPr>
        <p:cxnSp>
          <p:nvCxnSpPr>
            <p:cNvPr id="112" name="Straight Connector 111"/>
            <p:cNvCxnSpPr/>
            <p:nvPr/>
          </p:nvCxnSpPr>
          <p:spPr>
            <a:xfrm>
              <a:off x="3885041" y="5307280"/>
              <a:ext cx="1157310" cy="0"/>
            </a:xfrm>
            <a:prstGeom prst="line">
              <a:avLst/>
            </a:prstGeom>
            <a:ln w="25400">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3" name="Isosceles Triangle 112"/>
            <p:cNvSpPr/>
            <p:nvPr/>
          </p:nvSpPr>
          <p:spPr>
            <a:xfrm rot="5400000">
              <a:off x="4964977" y="5236200"/>
              <a:ext cx="123215" cy="142160"/>
            </a:xfrm>
            <a:prstGeom prst="triangle">
              <a:avLst/>
            </a:prstGeom>
            <a:solidFill>
              <a:srgbClr val="0000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4" name="Picture 113"/>
          <p:cNvPicPr>
            <a:picLocks noChangeAspect="1"/>
          </p:cNvPicPr>
          <p:nvPr/>
        </p:nvPicPr>
        <p:blipFill>
          <a:blip r:embed="rId8"/>
          <a:stretch>
            <a:fillRect/>
          </a:stretch>
        </p:blipFill>
        <p:spPr>
          <a:xfrm>
            <a:off x="5905040" y="5828147"/>
            <a:ext cx="565727" cy="207818"/>
          </a:xfrm>
          <a:prstGeom prst="rect">
            <a:avLst/>
          </a:prstGeom>
        </p:spPr>
      </p:pic>
      <p:sp>
        <p:nvSpPr>
          <p:cNvPr id="115" name="TextBox 114"/>
          <p:cNvSpPr txBox="1"/>
          <p:nvPr/>
        </p:nvSpPr>
        <p:spPr>
          <a:xfrm>
            <a:off x="152400" y="4733281"/>
            <a:ext cx="1585741" cy="738664"/>
          </a:xfrm>
          <a:prstGeom prst="rect">
            <a:avLst/>
          </a:prstGeom>
          <a:noFill/>
          <a:ln>
            <a:noFill/>
          </a:ln>
          <a:effectLst/>
        </p:spPr>
        <p:txBody>
          <a:bodyPr wrap="square" rtlCol="0">
            <a:spAutoFit/>
          </a:bodyPr>
          <a:lstStyle/>
          <a:p>
            <a:pPr algn="r"/>
            <a:r>
              <a:rPr lang="en-US" sz="1400" b="1" dirty="0" smtClean="0">
                <a:solidFill>
                  <a:srgbClr val="7F7F7F"/>
                </a:solidFill>
              </a:rPr>
              <a:t>Links </a:t>
            </a:r>
            <a:r>
              <a:rPr lang="en-US" sz="1400" b="1" i="1" dirty="0" smtClean="0">
                <a:solidFill>
                  <a:srgbClr val="0000FF"/>
                </a:solidFill>
              </a:rPr>
              <a:t>consistent</a:t>
            </a:r>
            <a:r>
              <a:rPr lang="en-US" sz="1400" b="1" dirty="0" smtClean="0">
                <a:solidFill>
                  <a:srgbClr val="7F7F7F"/>
                </a:solidFill>
              </a:rPr>
              <a:t> with actual abundances</a:t>
            </a:r>
            <a:endParaRPr lang="en-US" sz="1400" b="1" dirty="0">
              <a:solidFill>
                <a:srgbClr val="7F7F7F"/>
              </a:solidFill>
            </a:endParaRPr>
          </a:p>
        </p:txBody>
      </p:sp>
      <p:sp>
        <p:nvSpPr>
          <p:cNvPr id="116" name="TextBox 115"/>
          <p:cNvSpPr txBox="1"/>
          <p:nvPr/>
        </p:nvSpPr>
        <p:spPr>
          <a:xfrm>
            <a:off x="7315200" y="4734250"/>
            <a:ext cx="1828800" cy="738664"/>
          </a:xfrm>
          <a:prstGeom prst="rect">
            <a:avLst/>
          </a:prstGeom>
          <a:noFill/>
          <a:ln>
            <a:noFill/>
          </a:ln>
          <a:effectLst/>
        </p:spPr>
        <p:txBody>
          <a:bodyPr wrap="square" rtlCol="0">
            <a:spAutoFit/>
          </a:bodyPr>
          <a:lstStyle/>
          <a:p>
            <a:r>
              <a:rPr lang="en-US" sz="1400" b="1" dirty="0" smtClean="0">
                <a:solidFill>
                  <a:srgbClr val="7F7F7F"/>
                </a:solidFill>
              </a:rPr>
              <a:t>Links </a:t>
            </a:r>
            <a:r>
              <a:rPr lang="en-US" sz="1400" b="1" i="1" dirty="0" smtClean="0">
                <a:solidFill>
                  <a:srgbClr val="FF0000"/>
                </a:solidFill>
              </a:rPr>
              <a:t>inconsistent</a:t>
            </a:r>
            <a:r>
              <a:rPr lang="en-US" sz="1400" b="1" dirty="0" smtClean="0">
                <a:solidFill>
                  <a:srgbClr val="FF0000"/>
                </a:solidFill>
              </a:rPr>
              <a:t> </a:t>
            </a:r>
            <a:r>
              <a:rPr lang="en-US" sz="1400" b="1" dirty="0" smtClean="0">
                <a:solidFill>
                  <a:srgbClr val="7F7F7F"/>
                </a:solidFill>
              </a:rPr>
              <a:t>with actual abundances</a:t>
            </a:r>
            <a:endParaRPr lang="en-US" sz="1400" b="1" dirty="0">
              <a:solidFill>
                <a:srgbClr val="7F7F7F"/>
              </a:solidFill>
            </a:endParaRPr>
          </a:p>
        </p:txBody>
      </p:sp>
      <p:sp>
        <p:nvSpPr>
          <p:cNvPr id="103" name="TextBox 102"/>
          <p:cNvSpPr txBox="1"/>
          <p:nvPr/>
        </p:nvSpPr>
        <p:spPr>
          <a:xfrm>
            <a:off x="8371209" y="6455243"/>
            <a:ext cx="779292" cy="307777"/>
          </a:xfrm>
          <a:prstGeom prst="rect">
            <a:avLst/>
          </a:prstGeom>
          <a:noFill/>
        </p:spPr>
        <p:txBody>
          <a:bodyPr wrap="none" rtlCol="0">
            <a:spAutoFit/>
          </a:bodyPr>
          <a:lstStyle/>
          <a:p>
            <a:pPr algn="r"/>
            <a:r>
              <a:rPr lang="en-US" sz="1400" dirty="0" smtClean="0"/>
              <a:t>10 of 17</a:t>
            </a:r>
            <a:endParaRPr lang="en-US" sz="1400" dirty="0"/>
          </a:p>
        </p:txBody>
      </p:sp>
    </p:spTree>
    <p:extLst>
      <p:ext uri="{BB962C8B-B14F-4D97-AF65-F5344CB8AC3E}">
        <p14:creationId xmlns:p14="http://schemas.microsoft.com/office/powerpoint/2010/main" val="41924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99"/>
                                        </p:tgtEl>
                                        <p:attrNameLst>
                                          <p:attrName>style.visibility</p:attrName>
                                        </p:attrNameLst>
                                      </p:cBhvr>
                                      <p:to>
                                        <p:strVal val="visible"/>
                                      </p:to>
                                    </p:set>
                                    <p:animEffect transition="in" filter="dissolve">
                                      <p:cBhvr>
                                        <p:cTn id="53" dur="500"/>
                                        <p:tgtEl>
                                          <p:spTgt spid="19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dissolve">
                                      <p:cBhvr>
                                        <p:cTn id="56" dur="500"/>
                                        <p:tgtEl>
                                          <p:spTgt spid="19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animEffect transition="in" filter="dissolve">
                                      <p:cBhvr>
                                        <p:cTn id="59" dur="500"/>
                                        <p:tgtEl>
                                          <p:spTgt spid="19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91"/>
                                        </p:tgtEl>
                                        <p:attrNameLst>
                                          <p:attrName>style.visibility</p:attrName>
                                        </p:attrNameLst>
                                      </p:cBhvr>
                                      <p:to>
                                        <p:strVal val="visible"/>
                                      </p:to>
                                    </p:set>
                                    <p:animEffect transition="in" filter="dissolve">
                                      <p:cBhvr>
                                        <p:cTn id="62" dur="500"/>
                                        <p:tgtEl>
                                          <p:spTgt spid="19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92"/>
                                        </p:tgtEl>
                                        <p:attrNameLst>
                                          <p:attrName>style.visibility</p:attrName>
                                        </p:attrNameLst>
                                      </p:cBhvr>
                                      <p:to>
                                        <p:strVal val="visible"/>
                                      </p:to>
                                    </p:set>
                                    <p:animEffect transition="in" filter="dissolve">
                                      <p:cBhvr>
                                        <p:cTn id="65" dur="500"/>
                                        <p:tgtEl>
                                          <p:spTgt spid="19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93"/>
                                        </p:tgtEl>
                                        <p:attrNameLst>
                                          <p:attrName>style.visibility</p:attrName>
                                        </p:attrNameLst>
                                      </p:cBhvr>
                                      <p:to>
                                        <p:strVal val="visible"/>
                                      </p:to>
                                    </p:set>
                                    <p:animEffect transition="in" filter="dissolve">
                                      <p:cBhvr>
                                        <p:cTn id="68" dur="500"/>
                                        <p:tgtEl>
                                          <p:spTgt spid="193"/>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94"/>
                                        </p:tgtEl>
                                        <p:attrNameLst>
                                          <p:attrName>style.visibility</p:attrName>
                                        </p:attrNameLst>
                                      </p:cBhvr>
                                      <p:to>
                                        <p:strVal val="visible"/>
                                      </p:to>
                                    </p:set>
                                    <p:animEffect transition="in" filter="dissolve">
                                      <p:cBhvr>
                                        <p:cTn id="71" dur="500"/>
                                        <p:tgtEl>
                                          <p:spTgt spid="19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95"/>
                                        </p:tgtEl>
                                        <p:attrNameLst>
                                          <p:attrName>style.visibility</p:attrName>
                                        </p:attrNameLst>
                                      </p:cBhvr>
                                      <p:to>
                                        <p:strVal val="visible"/>
                                      </p:to>
                                    </p:set>
                                    <p:animEffect transition="in" filter="dissolve">
                                      <p:cBhvr>
                                        <p:cTn id="74" dur="500"/>
                                        <p:tgtEl>
                                          <p:spTgt spid="19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0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0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1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4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4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2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2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5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5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6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6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6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1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3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115"/>
                                        </p:tgtEl>
                                        <p:attrNameLst>
                                          <p:attrName>style.visibility</p:attrName>
                                        </p:attrNameLst>
                                      </p:cBhvr>
                                      <p:to>
                                        <p:strVal val="visible"/>
                                      </p:to>
                                    </p:set>
                                    <p:animEffect transition="in" filter="dissolve">
                                      <p:cBhvr>
                                        <p:cTn id="133" dur="500"/>
                                        <p:tgtEl>
                                          <p:spTgt spid="115"/>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85"/>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88"/>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99"/>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00"/>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101"/>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104"/>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105"/>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106"/>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07"/>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08"/>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109"/>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10"/>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111"/>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114"/>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9" presetClass="entr" presetSubtype="0" fill="hold" grpId="0" nodeType="clickEffect">
                                  <p:stCondLst>
                                    <p:cond delay="0"/>
                                  </p:stCondLst>
                                  <p:childTnLst>
                                    <p:set>
                                      <p:cBhvr>
                                        <p:cTn id="167" dur="1" fill="hold">
                                          <p:stCondLst>
                                            <p:cond delay="0"/>
                                          </p:stCondLst>
                                        </p:cTn>
                                        <p:tgtEl>
                                          <p:spTgt spid="116"/>
                                        </p:tgtEl>
                                        <p:attrNameLst>
                                          <p:attrName>style.visibility</p:attrName>
                                        </p:attrNameLst>
                                      </p:cBhvr>
                                      <p:to>
                                        <p:strVal val="visible"/>
                                      </p:to>
                                    </p:set>
                                    <p:animEffect transition="in" filter="dissolve">
                                      <p:cBhvr>
                                        <p:cTn id="16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31" grpId="0" animBg="1"/>
      <p:bldP spid="32" grpId="0" animBg="1"/>
      <p:bldP spid="36" grpId="0"/>
      <p:bldP spid="37" grpId="0"/>
      <p:bldP spid="48" grpId="0" animBg="1"/>
      <p:bldP spid="49" grpId="0" animBg="1"/>
      <p:bldP spid="51" grpId="0"/>
      <p:bldP spid="52" grpId="0"/>
      <p:bldP spid="190" grpId="0" animBg="1"/>
      <p:bldP spid="191" grpId="0"/>
      <p:bldP spid="192" grpId="0"/>
      <p:bldP spid="193" grpId="0"/>
      <p:bldP spid="194" grpId="0"/>
      <p:bldP spid="195" grpId="0"/>
      <p:bldP spid="201" grpId="0" animBg="1"/>
      <p:bldP spid="202" grpId="0" animBg="1"/>
      <p:bldP spid="203" grpId="0"/>
      <p:bldP spid="204" grpId="0"/>
      <p:bldP spid="206" grpId="0" animBg="1"/>
      <p:bldP spid="207" grpId="0" animBg="1"/>
      <p:bldP spid="208" grpId="0"/>
      <p:bldP spid="209" grpId="0"/>
      <p:bldP spid="210" grpId="0" animBg="1"/>
      <p:bldP spid="217" grpId="0" animBg="1"/>
      <p:bldP spid="218" grpId="0"/>
      <p:bldP spid="219" grpId="0"/>
      <p:bldP spid="237" grpId="0" animBg="1"/>
      <p:bldP spid="238" grpId="0"/>
      <p:bldP spid="239" grpId="0"/>
      <p:bldP spid="240" grpId="0" animBg="1"/>
      <p:bldP spid="257" grpId="0" animBg="1"/>
      <p:bldP spid="258" grpId="0" animBg="1"/>
      <p:bldP spid="85" grpId="0" animBg="1"/>
      <p:bldP spid="88" grpId="0" animBg="1"/>
      <p:bldP spid="107" grpId="0" animBg="1"/>
      <p:bldP spid="108" grpId="0" animBg="1"/>
      <p:bldP spid="109" grpId="0" animBg="1"/>
      <p:bldP spid="110" grpId="0" animBg="1"/>
      <p:bldP spid="115" grpId="0"/>
      <p:bldP spid="1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62677"/>
            <a:ext cx="9144000" cy="218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131578"/>
            <a:ext cx="6172200" cy="563562"/>
          </a:xfrm>
        </p:spPr>
        <p:txBody>
          <a:bodyPr/>
          <a:lstStyle/>
          <a:p>
            <a:r>
              <a:rPr lang="en-US" sz="2500" dirty="0" smtClean="0"/>
              <a:t>Categorization of microbiome samples</a:t>
            </a:r>
            <a:endParaRPr lang="en-US" sz="2500" i="1" dirty="0" smtClean="0"/>
          </a:p>
        </p:txBody>
      </p:sp>
      <p:sp>
        <p:nvSpPr>
          <p:cNvPr id="4" name="Content Placeholder 2"/>
          <p:cNvSpPr txBox="1">
            <a:spLocks/>
          </p:cNvSpPr>
          <p:nvPr/>
        </p:nvSpPr>
        <p:spPr bwMode="auto">
          <a:xfrm>
            <a:off x="31376" y="1064766"/>
            <a:ext cx="9112623" cy="3991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800" dirty="0" smtClean="0"/>
              <a:t>Microbiome data from </a:t>
            </a:r>
            <a:r>
              <a:rPr lang="en-US" sz="1800" b="1" dirty="0" smtClean="0"/>
              <a:t>Type-2 </a:t>
            </a:r>
            <a:r>
              <a:rPr lang="en-US" sz="1800" b="1" dirty="0" smtClean="0"/>
              <a:t>Diabetes (T2D)</a:t>
            </a:r>
            <a:r>
              <a:rPr lang="en-US" sz="1800" dirty="0" smtClean="0"/>
              <a:t> </a:t>
            </a:r>
            <a:r>
              <a:rPr lang="en-US" sz="1800" dirty="0" smtClean="0"/>
              <a:t>patients and </a:t>
            </a:r>
            <a:r>
              <a:rPr lang="en-US" sz="1800" b="1" dirty="0" smtClean="0"/>
              <a:t>non-diabetic controls</a:t>
            </a:r>
          </a:p>
          <a:p>
            <a:pPr lvl="1"/>
            <a:r>
              <a:rPr lang="en-US" sz="1600" dirty="0" smtClean="0"/>
              <a:t>Qin </a:t>
            </a:r>
            <a:r>
              <a:rPr lang="en-US" sz="1600" i="1" dirty="0" smtClean="0"/>
              <a:t>et al.</a:t>
            </a:r>
            <a:r>
              <a:rPr lang="en-US" sz="1600" dirty="0" smtClean="0"/>
              <a:t>, Nature 2012</a:t>
            </a:r>
          </a:p>
          <a:p>
            <a:pPr lvl="1"/>
            <a:r>
              <a:rPr lang="en-US" sz="1600" dirty="0" smtClean="0"/>
              <a:t>Samples collected from </a:t>
            </a:r>
            <a:r>
              <a:rPr lang="en-US" sz="1600" dirty="0"/>
              <a:t>C</a:t>
            </a:r>
            <a:r>
              <a:rPr lang="en-US" sz="1600" dirty="0" smtClean="0"/>
              <a:t>hinese population</a:t>
            </a:r>
          </a:p>
          <a:p>
            <a:pPr lvl="1"/>
            <a:r>
              <a:rPr lang="en-US" sz="1600" b="1" dirty="0" smtClean="0"/>
              <a:t>Phenotypes</a:t>
            </a:r>
          </a:p>
          <a:p>
            <a:pPr lvl="2"/>
            <a:r>
              <a:rPr lang="en-US" sz="1400" dirty="0" smtClean="0"/>
              <a:t>non-diabetic controls (185 total samples)</a:t>
            </a:r>
          </a:p>
          <a:p>
            <a:pPr lvl="2"/>
            <a:r>
              <a:rPr lang="en-US" sz="1400" dirty="0"/>
              <a:t>T</a:t>
            </a:r>
            <a:r>
              <a:rPr lang="en-US" sz="1400" dirty="0" smtClean="0"/>
              <a:t>2D (178 total samples)</a:t>
            </a:r>
          </a:p>
          <a:p>
            <a:pPr lvl="3"/>
            <a:r>
              <a:rPr lang="en-US" sz="1400" dirty="0" smtClean="0"/>
              <a:t>Metformin-treated</a:t>
            </a:r>
          </a:p>
          <a:p>
            <a:pPr lvl="3"/>
            <a:r>
              <a:rPr lang="en-US" sz="1400" dirty="0" smtClean="0"/>
              <a:t>Metformin-free</a:t>
            </a:r>
            <a:endParaRPr lang="en-US" sz="1400" dirty="0"/>
          </a:p>
          <a:p>
            <a:pPr lvl="1"/>
            <a:endParaRPr lang="en-US" sz="1400" dirty="0"/>
          </a:p>
          <a:p>
            <a:r>
              <a:rPr lang="en-US" sz="1800" dirty="0"/>
              <a:t>S</a:t>
            </a:r>
            <a:r>
              <a:rPr lang="en-US" sz="1800" dirty="0" smtClean="0"/>
              <a:t>amples can be partitioned into cohorts using patients’ meta-data:</a:t>
            </a:r>
            <a:endParaRPr lang="en-US" sz="1600" dirty="0" smtClean="0"/>
          </a:p>
          <a:p>
            <a:pPr lvl="1"/>
            <a:r>
              <a:rPr lang="en-US" sz="1600" b="1" dirty="0" smtClean="0"/>
              <a:t>gender </a:t>
            </a:r>
          </a:p>
          <a:p>
            <a:pPr lvl="2"/>
            <a:r>
              <a:rPr lang="en-US" sz="1400" dirty="0" smtClean="0"/>
              <a:t>male</a:t>
            </a:r>
          </a:p>
          <a:p>
            <a:pPr lvl="2"/>
            <a:r>
              <a:rPr lang="en-US" sz="1400" dirty="0" smtClean="0"/>
              <a:t>female</a:t>
            </a:r>
          </a:p>
          <a:p>
            <a:pPr lvl="2"/>
            <a:endParaRPr lang="en-US" sz="1400" dirty="0"/>
          </a:p>
          <a:p>
            <a:pPr marL="749300" lvl="2" indent="0">
              <a:buNone/>
            </a:pPr>
            <a:endParaRPr lang="en-US" sz="1400" dirty="0" smtClean="0"/>
          </a:p>
        </p:txBody>
      </p:sp>
      <p:sp>
        <p:nvSpPr>
          <p:cNvPr id="8" name="Content Placeholder 2"/>
          <p:cNvSpPr txBox="1">
            <a:spLocks/>
          </p:cNvSpPr>
          <p:nvPr/>
        </p:nvSpPr>
        <p:spPr bwMode="auto">
          <a:xfrm>
            <a:off x="2123491" y="4395958"/>
            <a:ext cx="3743909" cy="17197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lvl="1"/>
            <a:r>
              <a:rPr lang="en-US" sz="1600" b="1" dirty="0" smtClean="0"/>
              <a:t>age</a:t>
            </a:r>
          </a:p>
          <a:p>
            <a:pPr lvl="2"/>
            <a:r>
              <a:rPr lang="en-US" sz="1400" dirty="0"/>
              <a:t>y</a:t>
            </a:r>
            <a:r>
              <a:rPr lang="en-US" sz="1400" dirty="0" smtClean="0"/>
              <a:t>oung (age &lt; 45)</a:t>
            </a:r>
          </a:p>
          <a:p>
            <a:pPr lvl="2"/>
            <a:r>
              <a:rPr lang="en-US" sz="1400" dirty="0"/>
              <a:t>m</a:t>
            </a:r>
            <a:r>
              <a:rPr lang="en-US" sz="1400" dirty="0" smtClean="0"/>
              <a:t>id-age (45 ≤ age &lt; 65)</a:t>
            </a:r>
          </a:p>
          <a:p>
            <a:pPr lvl="2"/>
            <a:r>
              <a:rPr lang="en-US" sz="1400" dirty="0"/>
              <a:t>o</a:t>
            </a:r>
            <a:r>
              <a:rPr lang="en-US" sz="1400" dirty="0" smtClean="0"/>
              <a:t>ld (65 </a:t>
            </a:r>
            <a:r>
              <a:rPr lang="en-US" sz="1400" dirty="0"/>
              <a:t>≤ </a:t>
            </a:r>
            <a:r>
              <a:rPr lang="en-US" sz="1400" dirty="0" smtClean="0"/>
              <a:t>age)</a:t>
            </a:r>
            <a:endParaRPr lang="en-US" sz="1400" dirty="0"/>
          </a:p>
        </p:txBody>
      </p:sp>
      <p:sp>
        <p:nvSpPr>
          <p:cNvPr id="9" name="Content Placeholder 2"/>
          <p:cNvSpPr txBox="1">
            <a:spLocks/>
          </p:cNvSpPr>
          <p:nvPr/>
        </p:nvSpPr>
        <p:spPr bwMode="auto">
          <a:xfrm>
            <a:off x="5450535" y="4395958"/>
            <a:ext cx="3743909" cy="1652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lvl="1"/>
            <a:r>
              <a:rPr lang="en-US" sz="1600" b="1" dirty="0" smtClean="0"/>
              <a:t>Body </a:t>
            </a:r>
            <a:r>
              <a:rPr lang="en-US" sz="1600" b="1" dirty="0"/>
              <a:t>Mass </a:t>
            </a:r>
            <a:r>
              <a:rPr lang="en-US" sz="1600" b="1" dirty="0" smtClean="0"/>
              <a:t>Index</a:t>
            </a:r>
          </a:p>
          <a:p>
            <a:pPr lvl="2"/>
            <a:r>
              <a:rPr lang="en-US" sz="1400" dirty="0"/>
              <a:t>u</a:t>
            </a:r>
            <a:r>
              <a:rPr lang="en-US" sz="1400" dirty="0" smtClean="0"/>
              <a:t>nderweight (BMI </a:t>
            </a:r>
            <a:r>
              <a:rPr lang="en-US" sz="1400" dirty="0"/>
              <a:t>&lt; </a:t>
            </a:r>
            <a:r>
              <a:rPr lang="en-US" sz="1400" dirty="0" smtClean="0"/>
              <a:t>18.5)</a:t>
            </a:r>
          </a:p>
          <a:p>
            <a:pPr lvl="2"/>
            <a:r>
              <a:rPr lang="en-US" sz="1400" dirty="0"/>
              <a:t>n</a:t>
            </a:r>
            <a:r>
              <a:rPr lang="en-US" sz="1400" dirty="0" smtClean="0"/>
              <a:t>ormal BMI (18.5 </a:t>
            </a:r>
            <a:r>
              <a:rPr lang="en-US" sz="1400" dirty="0"/>
              <a:t>≤ </a:t>
            </a:r>
            <a:r>
              <a:rPr lang="en-US" sz="1400" dirty="0" smtClean="0"/>
              <a:t>BMI </a:t>
            </a:r>
            <a:r>
              <a:rPr lang="en-US" sz="1400" dirty="0"/>
              <a:t>&lt; </a:t>
            </a:r>
            <a:r>
              <a:rPr lang="en-US" sz="1400" dirty="0" smtClean="0"/>
              <a:t>25</a:t>
            </a:r>
            <a:r>
              <a:rPr lang="en-US" sz="1400" dirty="0"/>
              <a:t>)</a:t>
            </a:r>
            <a:r>
              <a:rPr lang="en-US" sz="1400" dirty="0" smtClean="0"/>
              <a:t> </a:t>
            </a:r>
            <a:endParaRPr lang="en-US" sz="1400" b="1" dirty="0"/>
          </a:p>
          <a:p>
            <a:pPr lvl="2"/>
            <a:r>
              <a:rPr lang="en-US" sz="1400" dirty="0"/>
              <a:t>o</a:t>
            </a:r>
            <a:r>
              <a:rPr lang="en-US" sz="1400" dirty="0" smtClean="0"/>
              <a:t>verweight (25 </a:t>
            </a:r>
            <a:r>
              <a:rPr lang="en-US" sz="1400" dirty="0"/>
              <a:t>≤ </a:t>
            </a:r>
            <a:r>
              <a:rPr lang="en-US" sz="1400" dirty="0" smtClean="0"/>
              <a:t>BMI)</a:t>
            </a:r>
          </a:p>
        </p:txBody>
      </p:sp>
      <p:sp>
        <p:nvSpPr>
          <p:cNvPr id="3" name="Rectangle 2"/>
          <p:cNvSpPr/>
          <p:nvPr/>
        </p:nvSpPr>
        <p:spPr>
          <a:xfrm>
            <a:off x="1021977" y="4815541"/>
            <a:ext cx="609600" cy="228600"/>
          </a:xfrm>
          <a:prstGeom prst="rect">
            <a:avLst/>
          </a:prstGeom>
          <a:noFill/>
          <a:ln w="19050" cmpd="sng">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3124200" y="5105400"/>
            <a:ext cx="2133600" cy="228600"/>
          </a:xfrm>
          <a:prstGeom prst="rect">
            <a:avLst/>
          </a:prstGeom>
          <a:noFill/>
          <a:ln w="19050" cmpd="sng">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6477000" y="5105400"/>
            <a:ext cx="2438400" cy="228600"/>
          </a:xfrm>
          <a:prstGeom prst="rect">
            <a:avLst/>
          </a:prstGeom>
          <a:noFill/>
          <a:ln w="19050" cmpd="sng">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1066800" y="5943600"/>
            <a:ext cx="7242574" cy="415498"/>
          </a:xfrm>
          <a:prstGeom prst="rect">
            <a:avLst/>
          </a:prstGeom>
          <a:noFill/>
        </p:spPr>
        <p:txBody>
          <a:bodyPr wrap="none" rtlCol="0">
            <a:spAutoFit/>
          </a:bodyPr>
          <a:lstStyle/>
          <a:p>
            <a:pPr>
              <a:lnSpc>
                <a:spcPct val="120000"/>
              </a:lnSpc>
            </a:pPr>
            <a:r>
              <a:rPr lang="en-US" b="1" dirty="0" smtClean="0">
                <a:solidFill>
                  <a:srgbClr val="0000FF"/>
                </a:solidFill>
              </a:rPr>
              <a:t>Male, mid-age, normal BMI cohort: Control (</a:t>
            </a:r>
            <a:r>
              <a:rPr lang="en-US" b="1" i="1" dirty="0" smtClean="0">
                <a:solidFill>
                  <a:srgbClr val="0000FF"/>
                </a:solidFill>
              </a:rPr>
              <a:t>n</a:t>
            </a:r>
            <a:r>
              <a:rPr lang="en-US" b="1" dirty="0" smtClean="0">
                <a:solidFill>
                  <a:srgbClr val="0000FF"/>
                </a:solidFill>
              </a:rPr>
              <a:t> = 22) | T2D (</a:t>
            </a:r>
            <a:r>
              <a:rPr lang="en-US" b="1" i="1" dirty="0" smtClean="0">
                <a:solidFill>
                  <a:srgbClr val="0000FF"/>
                </a:solidFill>
              </a:rPr>
              <a:t>n</a:t>
            </a:r>
            <a:r>
              <a:rPr lang="en-US" b="1" dirty="0" smtClean="0">
                <a:solidFill>
                  <a:srgbClr val="0000FF"/>
                </a:solidFill>
              </a:rPr>
              <a:t> = 11)</a:t>
            </a:r>
            <a:endParaRPr lang="en-US" b="1" i="1" baseline="30000" dirty="0" smtClean="0">
              <a:solidFill>
                <a:srgbClr val="0000FF"/>
              </a:solidFill>
            </a:endParaRPr>
          </a:p>
        </p:txBody>
      </p:sp>
      <p:sp>
        <p:nvSpPr>
          <p:cNvPr id="14" name="TextBox 13"/>
          <p:cNvSpPr txBox="1"/>
          <p:nvPr/>
        </p:nvSpPr>
        <p:spPr>
          <a:xfrm>
            <a:off x="8371209" y="6455243"/>
            <a:ext cx="779292" cy="307777"/>
          </a:xfrm>
          <a:prstGeom prst="rect">
            <a:avLst/>
          </a:prstGeom>
          <a:noFill/>
        </p:spPr>
        <p:txBody>
          <a:bodyPr wrap="none" rtlCol="0">
            <a:spAutoFit/>
          </a:bodyPr>
          <a:lstStyle/>
          <a:p>
            <a:pPr algn="r"/>
            <a:r>
              <a:rPr lang="en-US" sz="1400" dirty="0" smtClean="0"/>
              <a:t>11 of 17</a:t>
            </a:r>
            <a:endParaRPr lang="en-US" sz="1400" dirty="0"/>
          </a:p>
        </p:txBody>
      </p:sp>
    </p:spTree>
    <p:extLst>
      <p:ext uri="{BB962C8B-B14F-4D97-AF65-F5344CB8AC3E}">
        <p14:creationId xmlns:p14="http://schemas.microsoft.com/office/powerpoint/2010/main" val="1733988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fade">
                                      <p:cBhvr>
                                        <p:cTn id="7" dur="500"/>
                                        <p:tgtEl>
                                          <p:spTgt spid="4">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0" end="10"/>
                                            </p:txEl>
                                          </p:spTgt>
                                        </p:tgtEl>
                                        <p:attrNameLst>
                                          <p:attrName>style.visibility</p:attrName>
                                        </p:attrNameLst>
                                      </p:cBhvr>
                                      <p:to>
                                        <p:strVal val="visible"/>
                                      </p:to>
                                    </p:set>
                                    <p:animEffect transition="in" filter="fade">
                                      <p:cBhvr>
                                        <p:cTn id="10" dur="500"/>
                                        <p:tgtEl>
                                          <p:spTgt spid="4">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animEffect transition="in" filter="fade">
                                      <p:cBhvr>
                                        <p:cTn id="13" dur="500"/>
                                        <p:tgtEl>
                                          <p:spTgt spid="4">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2" end="12"/>
                                            </p:txEl>
                                          </p:spTgt>
                                        </p:tgtEl>
                                        <p:attrNameLst>
                                          <p:attrName>style.visibility</p:attrName>
                                        </p:attrNameLst>
                                      </p:cBhvr>
                                      <p:to>
                                        <p:strVal val="visible"/>
                                      </p:to>
                                    </p:set>
                                    <p:animEffect transition="in" filter="fade">
                                      <p:cBhvr>
                                        <p:cTn id="16" dur="500"/>
                                        <p:tgtEl>
                                          <p:spTgt spid="4">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99" y="339316"/>
            <a:ext cx="7241610" cy="6534195"/>
          </a:xfrm>
          <a:prstGeom prst="rect">
            <a:avLst/>
          </a:prstGeom>
        </p:spPr>
      </p:pic>
      <p:sp>
        <p:nvSpPr>
          <p:cNvPr id="7" name="Title 1"/>
          <p:cNvSpPr>
            <a:spLocks noGrp="1"/>
          </p:cNvSpPr>
          <p:nvPr>
            <p:ph type="title"/>
          </p:nvPr>
        </p:nvSpPr>
        <p:spPr>
          <a:xfrm>
            <a:off x="29882" y="-106082"/>
            <a:ext cx="8915400" cy="563562"/>
          </a:xfrm>
        </p:spPr>
        <p:txBody>
          <a:bodyPr/>
          <a:lstStyle/>
          <a:p>
            <a:r>
              <a:rPr lang="en-US" sz="2200" dirty="0" smtClean="0"/>
              <a:t>Metabolic influence </a:t>
            </a:r>
            <a:r>
              <a:rPr lang="en-US" sz="2200" dirty="0" smtClean="0"/>
              <a:t>network (Male / mid-age / normal BMI) </a:t>
            </a:r>
            <a:endParaRPr lang="en-US" sz="2200" dirty="0" smtClean="0"/>
          </a:p>
        </p:txBody>
      </p:sp>
      <p:sp>
        <p:nvSpPr>
          <p:cNvPr id="6" name="TextBox 5"/>
          <p:cNvSpPr txBox="1"/>
          <p:nvPr/>
        </p:nvSpPr>
        <p:spPr>
          <a:xfrm>
            <a:off x="8371209" y="6455243"/>
            <a:ext cx="779292" cy="307777"/>
          </a:xfrm>
          <a:prstGeom prst="rect">
            <a:avLst/>
          </a:prstGeom>
          <a:noFill/>
        </p:spPr>
        <p:txBody>
          <a:bodyPr wrap="none" rtlCol="0">
            <a:spAutoFit/>
          </a:bodyPr>
          <a:lstStyle/>
          <a:p>
            <a:pPr algn="r"/>
            <a:r>
              <a:rPr lang="en-US" sz="1400" dirty="0" smtClean="0"/>
              <a:t>12 of 17</a:t>
            </a:r>
            <a:endParaRPr lang="en-US" sz="1400" dirty="0"/>
          </a:p>
        </p:txBody>
      </p:sp>
    </p:spTree>
    <p:extLst>
      <p:ext uri="{BB962C8B-B14F-4D97-AF65-F5344CB8AC3E}">
        <p14:creationId xmlns:p14="http://schemas.microsoft.com/office/powerpoint/2010/main" val="32822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18" y="228600"/>
            <a:ext cx="9201104" cy="736504"/>
          </a:xfrm>
        </p:spPr>
        <p:txBody>
          <a:bodyPr/>
          <a:lstStyle/>
          <a:p>
            <a:r>
              <a:rPr lang="en-US" sz="2500" i="1" dirty="0" smtClean="0"/>
              <a:t>Community</a:t>
            </a:r>
            <a:r>
              <a:rPr lang="en-US" sz="2500" dirty="0" smtClean="0"/>
              <a:t> </a:t>
            </a:r>
            <a:r>
              <a:rPr lang="en-US" sz="2500" i="1" dirty="0" smtClean="0"/>
              <a:t>metabolic influence </a:t>
            </a:r>
            <a:r>
              <a:rPr lang="en-US" sz="2500" dirty="0" smtClean="0"/>
              <a:t>of a microbial entity </a:t>
            </a:r>
            <a:r>
              <a:rPr lang="en-US" sz="2500" i="1" dirty="0" smtClean="0"/>
              <a:t>i</a:t>
            </a:r>
            <a:r>
              <a:rPr lang="en-US" sz="2500" dirty="0" smtClean="0"/>
              <a:t> (</a:t>
            </a:r>
            <a:r>
              <a:rPr lang="en-US" sz="2500" i="1" dirty="0" err="1" smtClean="0"/>
              <a:t>Φ</a:t>
            </a:r>
            <a:r>
              <a:rPr lang="en-US" sz="2500" i="1" baseline="-25000" dirty="0" err="1" smtClean="0"/>
              <a:t>i</a:t>
            </a:r>
            <a:r>
              <a:rPr lang="en-US" sz="2500" dirty="0" smtClean="0"/>
              <a:t>):</a:t>
            </a:r>
            <a:br>
              <a:rPr lang="en-US" sz="2500" dirty="0" smtClean="0"/>
            </a:br>
            <a:r>
              <a:rPr lang="en-US" sz="2000" dirty="0" smtClean="0">
                <a:solidFill>
                  <a:schemeClr val="bg2">
                    <a:lumMod val="25000"/>
                  </a:schemeClr>
                </a:solidFill>
              </a:rPr>
              <a:t>To how many total community members does </a:t>
            </a:r>
            <a:r>
              <a:rPr lang="en-US" sz="2000" i="1" dirty="0" smtClean="0">
                <a:solidFill>
                  <a:schemeClr val="bg2">
                    <a:lumMod val="25000"/>
                  </a:schemeClr>
                </a:solidFill>
              </a:rPr>
              <a:t>i</a:t>
            </a:r>
            <a:r>
              <a:rPr lang="en-US" sz="2000" dirty="0" smtClean="0">
                <a:solidFill>
                  <a:schemeClr val="bg2">
                    <a:lumMod val="25000"/>
                  </a:schemeClr>
                </a:solidFill>
              </a:rPr>
              <a:t> exert a very positive </a:t>
            </a:r>
            <a:br>
              <a:rPr lang="en-US" sz="2000" dirty="0" smtClean="0">
                <a:solidFill>
                  <a:schemeClr val="bg2">
                    <a:lumMod val="25000"/>
                  </a:schemeClr>
                </a:solidFill>
              </a:rPr>
            </a:br>
            <a:r>
              <a:rPr lang="en-US" sz="2000" dirty="0" smtClean="0">
                <a:solidFill>
                  <a:schemeClr val="bg2">
                    <a:lumMod val="25000"/>
                  </a:schemeClr>
                </a:solidFill>
              </a:rPr>
              <a:t>or negative influence? (directly or indirectly)</a:t>
            </a:r>
            <a:endParaRPr lang="en-US" sz="2000" i="1" dirty="0" smtClean="0">
              <a:solidFill>
                <a:schemeClr val="bg2">
                  <a:lumMod val="25000"/>
                </a:schemeClr>
              </a:solidFill>
            </a:endParaRPr>
          </a:p>
        </p:txBody>
      </p:sp>
      <p:pic>
        <p:nvPicPr>
          <p:cNvPr id="3" name="Picture 2"/>
          <p:cNvPicPr>
            <a:picLocks noChangeAspect="1"/>
          </p:cNvPicPr>
          <p:nvPr/>
        </p:nvPicPr>
        <p:blipFill>
          <a:blip r:embed="rId2"/>
          <a:stretch>
            <a:fillRect/>
          </a:stretch>
        </p:blipFill>
        <p:spPr>
          <a:xfrm>
            <a:off x="1828800" y="2257514"/>
            <a:ext cx="5257800" cy="1439555"/>
          </a:xfrm>
          <a:prstGeom prst="rect">
            <a:avLst/>
          </a:prstGeom>
        </p:spPr>
      </p:pic>
      <p:sp>
        <p:nvSpPr>
          <p:cNvPr id="5" name="TextBox 4"/>
          <p:cNvSpPr txBox="1"/>
          <p:nvPr/>
        </p:nvSpPr>
        <p:spPr>
          <a:xfrm>
            <a:off x="457200" y="1792069"/>
            <a:ext cx="2362200" cy="615553"/>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pPr algn="r"/>
            <a:r>
              <a:rPr lang="en-US" sz="1700" b="1" dirty="0" smtClean="0">
                <a:solidFill>
                  <a:srgbClr val="0000FF"/>
                </a:solidFill>
              </a:rPr>
              <a:t>microbe-i</a:t>
            </a:r>
            <a:r>
              <a:rPr lang="en-US" sz="1700" dirty="0" smtClean="0"/>
              <a:t>’s influence</a:t>
            </a:r>
          </a:p>
          <a:p>
            <a:pPr algn="r"/>
            <a:r>
              <a:rPr lang="en-US" sz="1700" dirty="0"/>
              <a:t>o</a:t>
            </a:r>
            <a:r>
              <a:rPr lang="en-US" sz="1700" dirty="0" smtClean="0"/>
              <a:t>n entire community</a:t>
            </a:r>
            <a:endParaRPr lang="en-US" sz="1700" dirty="0"/>
          </a:p>
        </p:txBody>
      </p:sp>
      <p:cxnSp>
        <p:nvCxnSpPr>
          <p:cNvPr id="6" name="Straight Arrow Connector 5"/>
          <p:cNvCxnSpPr>
            <a:stCxn id="5" idx="2"/>
          </p:cNvCxnSpPr>
          <p:nvPr/>
        </p:nvCxnSpPr>
        <p:spPr>
          <a:xfrm>
            <a:off x="1638300" y="2407622"/>
            <a:ext cx="303836" cy="375047"/>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95400" y="4230469"/>
            <a:ext cx="1981200" cy="369332"/>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a:t>u</a:t>
            </a:r>
            <a:r>
              <a:rPr lang="en-US" dirty="0" smtClean="0"/>
              <a:t>nit step-function</a:t>
            </a:r>
            <a:endParaRPr lang="en-US" b="1" dirty="0">
              <a:solidFill>
                <a:srgbClr val="0000FF"/>
              </a:solidFill>
            </a:endParaRPr>
          </a:p>
        </p:txBody>
      </p:sp>
      <p:cxnSp>
        <p:nvCxnSpPr>
          <p:cNvPr id="8" name="Straight Arrow Connector 7"/>
          <p:cNvCxnSpPr/>
          <p:nvPr/>
        </p:nvCxnSpPr>
        <p:spPr>
          <a:xfrm flipV="1">
            <a:off x="2590800" y="3163669"/>
            <a:ext cx="609600" cy="1066800"/>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0" idx="0"/>
          </p:cNvCxnSpPr>
          <p:nvPr/>
        </p:nvCxnSpPr>
        <p:spPr>
          <a:xfrm flipV="1">
            <a:off x="4078506" y="3468469"/>
            <a:ext cx="417294" cy="1371600"/>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43200" y="4840069"/>
            <a:ext cx="2670612" cy="646331"/>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a:t>o</a:t>
            </a:r>
            <a:r>
              <a:rPr lang="en-US" dirty="0" smtClean="0"/>
              <a:t>ne of the shortest paths connecting </a:t>
            </a:r>
            <a:r>
              <a:rPr lang="en-US" b="1" dirty="0">
                <a:solidFill>
                  <a:srgbClr val="3366FF"/>
                </a:solidFill>
              </a:rPr>
              <a:t>i</a:t>
            </a:r>
            <a:r>
              <a:rPr lang="en-US" b="1" dirty="0" smtClean="0">
                <a:solidFill>
                  <a:srgbClr val="3366FF"/>
                </a:solidFill>
              </a:rPr>
              <a:t> </a:t>
            </a:r>
            <a:r>
              <a:rPr lang="en-US" dirty="0" smtClean="0"/>
              <a:t>and</a:t>
            </a:r>
            <a:r>
              <a:rPr lang="en-US" b="1" dirty="0" smtClean="0">
                <a:solidFill>
                  <a:srgbClr val="3366FF"/>
                </a:solidFill>
              </a:rPr>
              <a:t> j</a:t>
            </a:r>
            <a:endParaRPr lang="en-US" b="1" dirty="0">
              <a:solidFill>
                <a:srgbClr val="0000FF"/>
              </a:solidFill>
            </a:endParaRPr>
          </a:p>
        </p:txBody>
      </p:sp>
      <p:sp>
        <p:nvSpPr>
          <p:cNvPr id="15" name="TextBox 14"/>
          <p:cNvSpPr txBox="1"/>
          <p:nvPr/>
        </p:nvSpPr>
        <p:spPr>
          <a:xfrm>
            <a:off x="3048000" y="1563469"/>
            <a:ext cx="2514600" cy="615553"/>
          </a:xfrm>
          <a:prstGeom prst="rect">
            <a:avLst/>
          </a:prstGeom>
          <a:solidFill>
            <a:schemeClr val="bg1"/>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pPr algn="r"/>
            <a:r>
              <a:rPr lang="en-US" sz="1700" b="1" dirty="0">
                <a:solidFill>
                  <a:srgbClr val="0000FF"/>
                </a:solidFill>
              </a:rPr>
              <a:t>m</a:t>
            </a:r>
            <a:r>
              <a:rPr lang="en-US" sz="1700" b="1" dirty="0" smtClean="0">
                <a:solidFill>
                  <a:srgbClr val="0000FF"/>
                </a:solidFill>
              </a:rPr>
              <a:t>icrobe-k</a:t>
            </a:r>
            <a:r>
              <a:rPr lang="en-US" sz="1700" dirty="0" smtClean="0"/>
              <a:t>’s influence</a:t>
            </a:r>
          </a:p>
          <a:p>
            <a:pPr algn="r"/>
            <a:r>
              <a:rPr lang="en-US" sz="1700" dirty="0" smtClean="0"/>
              <a:t>on </a:t>
            </a:r>
            <a:r>
              <a:rPr lang="en-US" sz="1700" b="1" dirty="0" smtClean="0">
                <a:solidFill>
                  <a:srgbClr val="0000FF"/>
                </a:solidFill>
              </a:rPr>
              <a:t>microbe-m</a:t>
            </a:r>
            <a:r>
              <a:rPr lang="en-US" sz="1700" dirty="0" smtClean="0"/>
              <a:t>’s growth</a:t>
            </a:r>
            <a:endParaRPr lang="en-US" sz="1700" dirty="0"/>
          </a:p>
        </p:txBody>
      </p:sp>
      <p:cxnSp>
        <p:nvCxnSpPr>
          <p:cNvPr id="16" name="Straight Arrow Connector 15"/>
          <p:cNvCxnSpPr>
            <a:stCxn id="15" idx="2"/>
          </p:cNvCxnSpPr>
          <p:nvPr/>
        </p:nvCxnSpPr>
        <p:spPr>
          <a:xfrm>
            <a:off x="4305300" y="2179022"/>
            <a:ext cx="495300" cy="603647"/>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901267" y="3429001"/>
            <a:ext cx="0" cy="609599"/>
          </a:xfrm>
          <a:prstGeom prst="straightConnector1">
            <a:avLst/>
          </a:prstGeom>
          <a:ln w="19050" cmpd="sng">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44066" y="4001869"/>
            <a:ext cx="3242734" cy="646331"/>
          </a:xfrm>
          <a:prstGeom prst="rect">
            <a:avLst/>
          </a:prstGeom>
          <a:solidFill>
            <a:srgbClr val="FFFFFF"/>
          </a:solidFill>
          <a:ln w="19050" cmpd="sng">
            <a:solidFill>
              <a:schemeClr val="bg1">
                <a:lumMod val="50000"/>
              </a:schemeClr>
            </a:solidFill>
          </a:ln>
          <a:effectLst>
            <a:outerShdw blurRad="165100" dist="38100" dir="2700000" sx="46000" sy="46000" algn="tl" rotWithShape="0">
              <a:schemeClr val="bg1">
                <a:lumMod val="65000"/>
                <a:alpha val="43000"/>
              </a:schemeClr>
            </a:outerShdw>
          </a:effectLst>
        </p:spPr>
        <p:txBody>
          <a:bodyPr wrap="square" rtlCol="0">
            <a:spAutoFit/>
          </a:bodyPr>
          <a:lstStyle/>
          <a:p>
            <a:r>
              <a:rPr lang="en-US" dirty="0" smtClean="0"/>
              <a:t>i’s relative abundance change</a:t>
            </a:r>
            <a:br>
              <a:rPr lang="en-US" dirty="0" smtClean="0"/>
            </a:br>
            <a:r>
              <a:rPr lang="en-US" dirty="0" smtClean="0"/>
              <a:t>from </a:t>
            </a:r>
            <a:r>
              <a:rPr lang="en-US" dirty="0" smtClean="0"/>
              <a:t>Healthy to Disease</a:t>
            </a:r>
            <a:endParaRPr lang="en-US" b="1" dirty="0">
              <a:solidFill>
                <a:srgbClr val="0000FF"/>
              </a:solidFill>
            </a:endParaRPr>
          </a:p>
        </p:txBody>
      </p:sp>
      <p:sp>
        <p:nvSpPr>
          <p:cNvPr id="17" name="TextBox 16"/>
          <p:cNvSpPr txBox="1"/>
          <p:nvPr/>
        </p:nvSpPr>
        <p:spPr>
          <a:xfrm>
            <a:off x="8371209" y="6455243"/>
            <a:ext cx="779292" cy="307777"/>
          </a:xfrm>
          <a:prstGeom prst="rect">
            <a:avLst/>
          </a:prstGeom>
          <a:noFill/>
        </p:spPr>
        <p:txBody>
          <a:bodyPr wrap="none" rtlCol="0">
            <a:spAutoFit/>
          </a:bodyPr>
          <a:lstStyle/>
          <a:p>
            <a:pPr algn="r"/>
            <a:r>
              <a:rPr lang="en-US" sz="1400" dirty="0" smtClean="0"/>
              <a:t>13 of 17</a:t>
            </a:r>
            <a:endParaRPr lang="en-US" sz="1400" dirty="0"/>
          </a:p>
        </p:txBody>
      </p:sp>
    </p:spTree>
    <p:extLst>
      <p:ext uri="{BB962C8B-B14F-4D97-AF65-F5344CB8AC3E}">
        <p14:creationId xmlns:p14="http://schemas.microsoft.com/office/powerpoint/2010/main" val="1381664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43560" y="503238"/>
            <a:ext cx="8026400" cy="563562"/>
          </a:xfrm>
        </p:spPr>
        <p:txBody>
          <a:bodyPr/>
          <a:lstStyle/>
          <a:p>
            <a:pPr algn="ctr"/>
            <a:r>
              <a:rPr lang="en-US" sz="2500" dirty="0" smtClean="0"/>
              <a:t>Network Influencers: </a:t>
            </a:r>
            <a:r>
              <a:rPr lang="en-US" sz="2500" dirty="0"/>
              <a:t>m</a:t>
            </a:r>
            <a:r>
              <a:rPr lang="en-US" sz="2500" dirty="0" smtClean="0"/>
              <a:t>icrobial species or groups with relatively large metabolic influence</a:t>
            </a:r>
            <a:endParaRPr lang="en-US" sz="2500" i="1" dirty="0" smtClean="0"/>
          </a:p>
        </p:txBody>
      </p:sp>
      <p:pic>
        <p:nvPicPr>
          <p:cNvPr id="4" name="Picture 3"/>
          <p:cNvPicPr>
            <a:picLocks noChangeAspect="1"/>
          </p:cNvPicPr>
          <p:nvPr/>
        </p:nvPicPr>
        <p:blipFill>
          <a:blip r:embed="rId3"/>
          <a:stretch>
            <a:fillRect/>
          </a:stretch>
        </p:blipFill>
        <p:spPr>
          <a:xfrm>
            <a:off x="1414932" y="1752600"/>
            <a:ext cx="6671733" cy="4253394"/>
          </a:xfrm>
          <a:prstGeom prst="rect">
            <a:avLst/>
          </a:prstGeom>
        </p:spPr>
      </p:pic>
      <p:sp>
        <p:nvSpPr>
          <p:cNvPr id="5" name="Title 1"/>
          <p:cNvSpPr txBox="1">
            <a:spLocks/>
          </p:cNvSpPr>
          <p:nvPr/>
        </p:nvSpPr>
        <p:spPr>
          <a:xfrm>
            <a:off x="5257800" y="2833643"/>
            <a:ext cx="2895600" cy="563562"/>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2600" b="1" kern="1200" baseline="0">
                <a:solidFill>
                  <a:schemeClr val="tx2"/>
                </a:solidFill>
                <a:effectLst/>
                <a:latin typeface="Arial" pitchFamily="34" charset="0"/>
                <a:ea typeface="+mj-ea"/>
                <a:cs typeface="Arial" pitchFamily="34" charset="0"/>
              </a:defRPr>
            </a:lvl1pPr>
          </a:lstStyle>
          <a:p>
            <a:r>
              <a:rPr lang="en-US" sz="1800" dirty="0" smtClean="0">
                <a:solidFill>
                  <a:schemeClr val="accent1">
                    <a:lumMod val="75000"/>
                  </a:schemeClr>
                </a:solidFill>
              </a:rPr>
              <a:t>(17.6% of entities)</a:t>
            </a:r>
          </a:p>
        </p:txBody>
      </p:sp>
      <p:sp>
        <p:nvSpPr>
          <p:cNvPr id="2" name="Rectangle 1"/>
          <p:cNvSpPr/>
          <p:nvPr/>
        </p:nvSpPr>
        <p:spPr>
          <a:xfrm>
            <a:off x="923865" y="2375524"/>
            <a:ext cx="838200"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p:cNvSpPr txBox="1">
            <a:spLocks/>
          </p:cNvSpPr>
          <p:nvPr/>
        </p:nvSpPr>
        <p:spPr>
          <a:xfrm>
            <a:off x="304800" y="3011617"/>
            <a:ext cx="1524000" cy="563562"/>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2600" b="1" kern="1200" baseline="0">
                <a:solidFill>
                  <a:schemeClr val="tx2"/>
                </a:solidFill>
                <a:effectLst/>
                <a:latin typeface="Arial" pitchFamily="34" charset="0"/>
                <a:ea typeface="+mj-ea"/>
                <a:cs typeface="Arial" pitchFamily="34" charset="0"/>
              </a:defRPr>
            </a:lvl1pPr>
          </a:lstStyle>
          <a:p>
            <a:pPr algn="ctr">
              <a:lnSpc>
                <a:spcPct val="90000"/>
              </a:lnSpc>
            </a:pPr>
            <a:r>
              <a:rPr lang="en-US" sz="2000" b="0" dirty="0" smtClean="0">
                <a:solidFill>
                  <a:schemeClr val="tx1"/>
                </a:solidFill>
              </a:rPr>
              <a:t>Probability </a:t>
            </a:r>
          </a:p>
          <a:p>
            <a:pPr algn="ctr">
              <a:lnSpc>
                <a:spcPct val="90000"/>
              </a:lnSpc>
            </a:pPr>
            <a:r>
              <a:rPr lang="en-US" sz="2000" b="0" dirty="0" smtClean="0">
                <a:solidFill>
                  <a:schemeClr val="tx1"/>
                </a:solidFill>
              </a:rPr>
              <a:t>Density</a:t>
            </a:r>
          </a:p>
        </p:txBody>
      </p:sp>
      <p:sp>
        <p:nvSpPr>
          <p:cNvPr id="7" name="Rectangle 6"/>
          <p:cNvSpPr/>
          <p:nvPr/>
        </p:nvSpPr>
        <p:spPr>
          <a:xfrm>
            <a:off x="4621557" y="2447281"/>
            <a:ext cx="3352800" cy="497876"/>
          </a:xfrm>
          <a:prstGeom prst="rect">
            <a:avLst/>
          </a:prstGeom>
          <a:solidFill>
            <a:srgbClr val="CFD2D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4621557" y="2998443"/>
            <a:ext cx="3352800" cy="497876"/>
          </a:xfrm>
          <a:prstGeom prst="rect">
            <a:avLst/>
          </a:prstGeom>
          <a:solidFill>
            <a:srgbClr val="CFD2D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8371209" y="6455243"/>
            <a:ext cx="779292" cy="307777"/>
          </a:xfrm>
          <a:prstGeom prst="rect">
            <a:avLst/>
          </a:prstGeom>
          <a:noFill/>
        </p:spPr>
        <p:txBody>
          <a:bodyPr wrap="none" rtlCol="0">
            <a:spAutoFit/>
          </a:bodyPr>
          <a:lstStyle/>
          <a:p>
            <a:pPr algn="r"/>
            <a:r>
              <a:rPr lang="en-US" sz="1400" dirty="0" smtClean="0"/>
              <a:t>14 of 17</a:t>
            </a:r>
            <a:endParaRPr lang="en-US" sz="1400" dirty="0"/>
          </a:p>
        </p:txBody>
      </p:sp>
    </p:spTree>
    <p:extLst>
      <p:ext uri="{BB962C8B-B14F-4D97-AF65-F5344CB8AC3E}">
        <p14:creationId xmlns:p14="http://schemas.microsoft.com/office/powerpoint/2010/main" val="153987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43560" y="533400"/>
            <a:ext cx="8026400" cy="563562"/>
          </a:xfrm>
        </p:spPr>
        <p:txBody>
          <a:bodyPr/>
          <a:lstStyle/>
          <a:p>
            <a:pPr algn="ctr"/>
            <a:r>
              <a:rPr lang="en-US" sz="2500" dirty="0" smtClean="0"/>
              <a:t>Macromolecule degradation is a </a:t>
            </a:r>
            <a:br>
              <a:rPr lang="en-US" sz="2500" dirty="0" smtClean="0"/>
            </a:br>
            <a:r>
              <a:rPr lang="en-US" sz="2500" dirty="0" smtClean="0"/>
              <a:t>key hallmark of </a:t>
            </a:r>
            <a:r>
              <a:rPr lang="en-US" sz="2500" dirty="0"/>
              <a:t>n</a:t>
            </a:r>
            <a:r>
              <a:rPr lang="en-US" sz="2500" dirty="0" smtClean="0"/>
              <a:t>etwork influencers</a:t>
            </a:r>
            <a:endParaRPr lang="en-US" sz="2500" i="1" dirty="0" smtClean="0"/>
          </a:p>
        </p:txBody>
      </p:sp>
      <p:pic>
        <p:nvPicPr>
          <p:cNvPr id="2" name="Picture 1"/>
          <p:cNvPicPr>
            <a:picLocks noChangeAspect="1"/>
          </p:cNvPicPr>
          <p:nvPr/>
        </p:nvPicPr>
        <p:blipFill>
          <a:blip r:embed="rId3"/>
          <a:stretch>
            <a:fillRect/>
          </a:stretch>
        </p:blipFill>
        <p:spPr>
          <a:xfrm>
            <a:off x="2971800" y="1752600"/>
            <a:ext cx="2590800" cy="3673995"/>
          </a:xfrm>
          <a:prstGeom prst="rect">
            <a:avLst/>
          </a:prstGeom>
        </p:spPr>
      </p:pic>
      <p:sp>
        <p:nvSpPr>
          <p:cNvPr id="4" name="Rectangle 3"/>
          <p:cNvSpPr/>
          <p:nvPr/>
        </p:nvSpPr>
        <p:spPr>
          <a:xfrm>
            <a:off x="2743200" y="1828800"/>
            <a:ext cx="8382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1"/>
          <p:cNvSpPr txBox="1">
            <a:spLocks/>
          </p:cNvSpPr>
          <p:nvPr/>
        </p:nvSpPr>
        <p:spPr>
          <a:xfrm>
            <a:off x="533400" y="3164593"/>
            <a:ext cx="2971800" cy="563562"/>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2600" b="1" kern="1200" baseline="0">
                <a:solidFill>
                  <a:schemeClr val="tx2"/>
                </a:solidFill>
                <a:effectLst/>
                <a:latin typeface="Arial" pitchFamily="34" charset="0"/>
                <a:ea typeface="+mj-ea"/>
                <a:cs typeface="Arial" pitchFamily="34" charset="0"/>
              </a:defRPr>
            </a:lvl1pPr>
          </a:lstStyle>
          <a:p>
            <a:pPr algn="r">
              <a:lnSpc>
                <a:spcPct val="90000"/>
              </a:lnSpc>
            </a:pPr>
            <a:r>
              <a:rPr lang="en-US" sz="1800" b="0" dirty="0" smtClean="0">
                <a:solidFill>
                  <a:schemeClr val="tx1"/>
                </a:solidFill>
              </a:rPr>
              <a:t>Fraction of</a:t>
            </a:r>
          </a:p>
          <a:p>
            <a:pPr algn="r">
              <a:lnSpc>
                <a:spcPct val="90000"/>
              </a:lnSpc>
            </a:pPr>
            <a:r>
              <a:rPr lang="en-US" sz="1800" b="0" dirty="0" smtClean="0">
                <a:solidFill>
                  <a:schemeClr val="tx1"/>
                </a:solidFill>
              </a:rPr>
              <a:t>Macromolecule-degraders</a:t>
            </a:r>
          </a:p>
        </p:txBody>
      </p:sp>
      <p:sp>
        <p:nvSpPr>
          <p:cNvPr id="7" name="TextBox 6"/>
          <p:cNvSpPr txBox="1"/>
          <p:nvPr/>
        </p:nvSpPr>
        <p:spPr>
          <a:xfrm>
            <a:off x="8371209" y="6455243"/>
            <a:ext cx="779292" cy="307777"/>
          </a:xfrm>
          <a:prstGeom prst="rect">
            <a:avLst/>
          </a:prstGeom>
          <a:noFill/>
        </p:spPr>
        <p:txBody>
          <a:bodyPr wrap="none" rtlCol="0">
            <a:spAutoFit/>
          </a:bodyPr>
          <a:lstStyle/>
          <a:p>
            <a:pPr algn="r"/>
            <a:r>
              <a:rPr lang="en-US" sz="1400" dirty="0" smtClean="0"/>
              <a:t>15 of 17</a:t>
            </a:r>
            <a:endParaRPr lang="en-US" sz="1400" dirty="0"/>
          </a:p>
        </p:txBody>
      </p:sp>
    </p:spTree>
    <p:extLst>
      <p:ext uri="{BB962C8B-B14F-4D97-AF65-F5344CB8AC3E}">
        <p14:creationId xmlns:p14="http://schemas.microsoft.com/office/powerpoint/2010/main" val="3707165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3400" y="381000"/>
            <a:ext cx="8026400" cy="563562"/>
          </a:xfrm>
        </p:spPr>
        <p:txBody>
          <a:bodyPr/>
          <a:lstStyle/>
          <a:p>
            <a:pPr algn="ctr"/>
            <a:r>
              <a:rPr lang="en-US" sz="2500" dirty="0" smtClean="0"/>
              <a:t>Top 5 most commonly produced metabolites of control &amp; T2D microbial entities</a:t>
            </a:r>
            <a:endParaRPr lang="en-US" sz="2500" i="1" dirty="0" smtClean="0"/>
          </a:p>
        </p:txBody>
      </p:sp>
      <p:pic>
        <p:nvPicPr>
          <p:cNvPr id="4" name="Picture 3"/>
          <p:cNvPicPr>
            <a:picLocks noChangeAspect="1"/>
          </p:cNvPicPr>
          <p:nvPr/>
        </p:nvPicPr>
        <p:blipFill>
          <a:blip r:embed="rId3"/>
          <a:stretch>
            <a:fillRect/>
          </a:stretch>
        </p:blipFill>
        <p:spPr>
          <a:xfrm>
            <a:off x="762000" y="1600200"/>
            <a:ext cx="7647709" cy="3505200"/>
          </a:xfrm>
          <a:prstGeom prst="rect">
            <a:avLst/>
          </a:prstGeom>
        </p:spPr>
      </p:pic>
      <p:sp>
        <p:nvSpPr>
          <p:cNvPr id="5" name="Title 1"/>
          <p:cNvSpPr txBox="1">
            <a:spLocks/>
          </p:cNvSpPr>
          <p:nvPr/>
        </p:nvSpPr>
        <p:spPr bwMode="auto">
          <a:xfrm>
            <a:off x="2438400" y="1219200"/>
            <a:ext cx="1143000" cy="563562"/>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noAutofit/>
          </a:bodyPr>
          <a:lstStyle>
            <a:lvl1pPr algn="l" rtl="0" eaLnBrk="0" fontAlgn="base" hangingPunct="0">
              <a:spcBef>
                <a:spcPct val="0"/>
              </a:spcBef>
              <a:spcAft>
                <a:spcPct val="0"/>
              </a:spcAft>
              <a:defRPr sz="2600" b="1" kern="1200" baseline="0">
                <a:solidFill>
                  <a:schemeClr val="tx2"/>
                </a:solidFill>
                <a:effectLst/>
                <a:latin typeface="Arial" pitchFamily="34" charset="0"/>
                <a:ea typeface="+mj-ea"/>
                <a:cs typeface="Arial" pitchFamily="34" charset="0"/>
              </a:defRPr>
            </a:lvl1pPr>
            <a:lvl2pPr algn="l" rtl="0" eaLnBrk="0" fontAlgn="base" hangingPunct="0">
              <a:spcBef>
                <a:spcPct val="0"/>
              </a:spcBef>
              <a:spcAft>
                <a:spcPct val="0"/>
              </a:spcAft>
              <a:defRPr sz="4600">
                <a:solidFill>
                  <a:schemeClr val="tx1"/>
                </a:solidFill>
                <a:latin typeface="Arial" charset="0"/>
              </a:defRPr>
            </a:lvl2pPr>
            <a:lvl3pPr algn="l" rtl="0" eaLnBrk="0" fontAlgn="base" hangingPunct="0">
              <a:spcBef>
                <a:spcPct val="0"/>
              </a:spcBef>
              <a:spcAft>
                <a:spcPct val="0"/>
              </a:spcAft>
              <a:defRPr sz="4600">
                <a:solidFill>
                  <a:schemeClr val="tx1"/>
                </a:solidFill>
                <a:latin typeface="Arial" charset="0"/>
              </a:defRPr>
            </a:lvl3pPr>
            <a:lvl4pPr algn="l" rtl="0" eaLnBrk="0" fontAlgn="base" hangingPunct="0">
              <a:spcBef>
                <a:spcPct val="0"/>
              </a:spcBef>
              <a:spcAft>
                <a:spcPct val="0"/>
              </a:spcAft>
              <a:defRPr sz="4600">
                <a:solidFill>
                  <a:schemeClr val="tx1"/>
                </a:solidFill>
                <a:latin typeface="Arial" charset="0"/>
              </a:defRPr>
            </a:lvl4pPr>
            <a:lvl5pPr algn="l" rtl="0" eaLnBrk="0" fontAlgn="base" hangingPunct="0">
              <a:spcBef>
                <a:spcPct val="0"/>
              </a:spcBef>
              <a:spcAft>
                <a:spcPct val="0"/>
              </a:spcAft>
              <a:defRPr sz="4600">
                <a:solidFill>
                  <a:schemeClr val="tx1"/>
                </a:solidFill>
                <a:latin typeface="Arial" charset="0"/>
              </a:defRPr>
            </a:lvl5pPr>
            <a:lvl6pPr marL="457200" algn="l" rtl="0" fontAlgn="base">
              <a:spcBef>
                <a:spcPct val="0"/>
              </a:spcBef>
              <a:spcAft>
                <a:spcPct val="0"/>
              </a:spcAft>
              <a:defRPr sz="4600">
                <a:solidFill>
                  <a:schemeClr val="tx1"/>
                </a:solidFill>
                <a:latin typeface="helvetica" pitchFamily="34" charset="0"/>
              </a:defRPr>
            </a:lvl6pPr>
            <a:lvl7pPr marL="914400" algn="l" rtl="0" fontAlgn="base">
              <a:spcBef>
                <a:spcPct val="0"/>
              </a:spcBef>
              <a:spcAft>
                <a:spcPct val="0"/>
              </a:spcAft>
              <a:defRPr sz="4600">
                <a:solidFill>
                  <a:schemeClr val="tx1"/>
                </a:solidFill>
                <a:latin typeface="helvetica" pitchFamily="34" charset="0"/>
              </a:defRPr>
            </a:lvl7pPr>
            <a:lvl8pPr marL="1371600" algn="l" rtl="0" fontAlgn="base">
              <a:spcBef>
                <a:spcPct val="0"/>
              </a:spcBef>
              <a:spcAft>
                <a:spcPct val="0"/>
              </a:spcAft>
              <a:defRPr sz="4600">
                <a:solidFill>
                  <a:schemeClr val="tx1"/>
                </a:solidFill>
                <a:latin typeface="helvetica" pitchFamily="34" charset="0"/>
              </a:defRPr>
            </a:lvl8pPr>
            <a:lvl9pPr marL="1828800" algn="l" rtl="0" fontAlgn="base">
              <a:spcBef>
                <a:spcPct val="0"/>
              </a:spcBef>
              <a:spcAft>
                <a:spcPct val="0"/>
              </a:spcAft>
              <a:defRPr sz="4600">
                <a:solidFill>
                  <a:schemeClr val="tx1"/>
                </a:solidFill>
                <a:latin typeface="helvetica" pitchFamily="34" charset="0"/>
              </a:defRPr>
            </a:lvl9pPr>
          </a:lstStyle>
          <a:p>
            <a:pPr algn="ctr"/>
            <a:r>
              <a:rPr lang="en-US" sz="1600" dirty="0" smtClean="0">
                <a:solidFill>
                  <a:srgbClr val="000000"/>
                </a:solidFill>
              </a:rPr>
              <a:t>Control</a:t>
            </a:r>
            <a:endParaRPr lang="en-US" sz="1600" i="1" dirty="0" smtClean="0">
              <a:solidFill>
                <a:srgbClr val="000000"/>
              </a:solidFill>
            </a:endParaRPr>
          </a:p>
        </p:txBody>
      </p:sp>
      <p:sp>
        <p:nvSpPr>
          <p:cNvPr id="6" name="Title 1"/>
          <p:cNvSpPr txBox="1">
            <a:spLocks/>
          </p:cNvSpPr>
          <p:nvPr/>
        </p:nvSpPr>
        <p:spPr bwMode="auto">
          <a:xfrm>
            <a:off x="6324600" y="1219200"/>
            <a:ext cx="1143000" cy="563562"/>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noAutofit/>
          </a:bodyPr>
          <a:lstStyle>
            <a:lvl1pPr algn="l" rtl="0" eaLnBrk="0" fontAlgn="base" hangingPunct="0">
              <a:spcBef>
                <a:spcPct val="0"/>
              </a:spcBef>
              <a:spcAft>
                <a:spcPct val="0"/>
              </a:spcAft>
              <a:defRPr sz="2600" b="1" kern="1200" baseline="0">
                <a:solidFill>
                  <a:schemeClr val="tx2"/>
                </a:solidFill>
                <a:effectLst/>
                <a:latin typeface="Arial" pitchFamily="34" charset="0"/>
                <a:ea typeface="+mj-ea"/>
                <a:cs typeface="Arial" pitchFamily="34" charset="0"/>
              </a:defRPr>
            </a:lvl1pPr>
            <a:lvl2pPr algn="l" rtl="0" eaLnBrk="0" fontAlgn="base" hangingPunct="0">
              <a:spcBef>
                <a:spcPct val="0"/>
              </a:spcBef>
              <a:spcAft>
                <a:spcPct val="0"/>
              </a:spcAft>
              <a:defRPr sz="4600">
                <a:solidFill>
                  <a:schemeClr val="tx1"/>
                </a:solidFill>
                <a:latin typeface="Arial" charset="0"/>
              </a:defRPr>
            </a:lvl2pPr>
            <a:lvl3pPr algn="l" rtl="0" eaLnBrk="0" fontAlgn="base" hangingPunct="0">
              <a:spcBef>
                <a:spcPct val="0"/>
              </a:spcBef>
              <a:spcAft>
                <a:spcPct val="0"/>
              </a:spcAft>
              <a:defRPr sz="4600">
                <a:solidFill>
                  <a:schemeClr val="tx1"/>
                </a:solidFill>
                <a:latin typeface="Arial" charset="0"/>
              </a:defRPr>
            </a:lvl3pPr>
            <a:lvl4pPr algn="l" rtl="0" eaLnBrk="0" fontAlgn="base" hangingPunct="0">
              <a:spcBef>
                <a:spcPct val="0"/>
              </a:spcBef>
              <a:spcAft>
                <a:spcPct val="0"/>
              </a:spcAft>
              <a:defRPr sz="4600">
                <a:solidFill>
                  <a:schemeClr val="tx1"/>
                </a:solidFill>
                <a:latin typeface="Arial" charset="0"/>
              </a:defRPr>
            </a:lvl4pPr>
            <a:lvl5pPr algn="l" rtl="0" eaLnBrk="0" fontAlgn="base" hangingPunct="0">
              <a:spcBef>
                <a:spcPct val="0"/>
              </a:spcBef>
              <a:spcAft>
                <a:spcPct val="0"/>
              </a:spcAft>
              <a:defRPr sz="4600">
                <a:solidFill>
                  <a:schemeClr val="tx1"/>
                </a:solidFill>
                <a:latin typeface="Arial" charset="0"/>
              </a:defRPr>
            </a:lvl5pPr>
            <a:lvl6pPr marL="457200" algn="l" rtl="0" fontAlgn="base">
              <a:spcBef>
                <a:spcPct val="0"/>
              </a:spcBef>
              <a:spcAft>
                <a:spcPct val="0"/>
              </a:spcAft>
              <a:defRPr sz="4600">
                <a:solidFill>
                  <a:schemeClr val="tx1"/>
                </a:solidFill>
                <a:latin typeface="helvetica" pitchFamily="34" charset="0"/>
              </a:defRPr>
            </a:lvl6pPr>
            <a:lvl7pPr marL="914400" algn="l" rtl="0" fontAlgn="base">
              <a:spcBef>
                <a:spcPct val="0"/>
              </a:spcBef>
              <a:spcAft>
                <a:spcPct val="0"/>
              </a:spcAft>
              <a:defRPr sz="4600">
                <a:solidFill>
                  <a:schemeClr val="tx1"/>
                </a:solidFill>
                <a:latin typeface="helvetica" pitchFamily="34" charset="0"/>
              </a:defRPr>
            </a:lvl7pPr>
            <a:lvl8pPr marL="1371600" algn="l" rtl="0" fontAlgn="base">
              <a:spcBef>
                <a:spcPct val="0"/>
              </a:spcBef>
              <a:spcAft>
                <a:spcPct val="0"/>
              </a:spcAft>
              <a:defRPr sz="4600">
                <a:solidFill>
                  <a:schemeClr val="tx1"/>
                </a:solidFill>
                <a:latin typeface="helvetica" pitchFamily="34" charset="0"/>
              </a:defRPr>
            </a:lvl8pPr>
            <a:lvl9pPr marL="1828800" algn="l" rtl="0" fontAlgn="base">
              <a:spcBef>
                <a:spcPct val="0"/>
              </a:spcBef>
              <a:spcAft>
                <a:spcPct val="0"/>
              </a:spcAft>
              <a:defRPr sz="4600">
                <a:solidFill>
                  <a:schemeClr val="tx1"/>
                </a:solidFill>
                <a:latin typeface="helvetica" pitchFamily="34" charset="0"/>
              </a:defRPr>
            </a:lvl9pPr>
          </a:lstStyle>
          <a:p>
            <a:pPr algn="ctr"/>
            <a:r>
              <a:rPr lang="en-US" sz="1600" dirty="0" smtClean="0">
                <a:solidFill>
                  <a:srgbClr val="000000"/>
                </a:solidFill>
              </a:rPr>
              <a:t>T2D</a:t>
            </a:r>
            <a:endParaRPr lang="en-US" sz="1600" i="1" dirty="0" smtClean="0">
              <a:solidFill>
                <a:srgbClr val="000000"/>
              </a:solidFill>
            </a:endParaRPr>
          </a:p>
        </p:txBody>
      </p:sp>
      <p:sp>
        <p:nvSpPr>
          <p:cNvPr id="2" name="TextBox 1"/>
          <p:cNvSpPr txBox="1"/>
          <p:nvPr/>
        </p:nvSpPr>
        <p:spPr>
          <a:xfrm>
            <a:off x="762001" y="5139267"/>
            <a:ext cx="8153399" cy="1611210"/>
          </a:xfrm>
          <a:prstGeom prst="rect">
            <a:avLst/>
          </a:prstGeom>
          <a:noFill/>
        </p:spPr>
        <p:txBody>
          <a:bodyPr wrap="square" rtlCol="0">
            <a:spAutoFit/>
          </a:bodyPr>
          <a:lstStyle/>
          <a:p>
            <a:pPr marL="285750" indent="-285750">
              <a:lnSpc>
                <a:spcPct val="110000"/>
              </a:lnSpc>
              <a:buFont typeface="Arial"/>
              <a:buChar char="•"/>
            </a:pPr>
            <a:r>
              <a:rPr lang="en-US" b="1" dirty="0" smtClean="0"/>
              <a:t>Propionate, butyrate: </a:t>
            </a:r>
            <a:r>
              <a:rPr lang="en-US" dirty="0" smtClean="0"/>
              <a:t>known to have beneficial effects on host physiology, e.g. intestinal </a:t>
            </a:r>
            <a:r>
              <a:rPr lang="en-US" dirty="0" err="1" smtClean="0"/>
              <a:t>gluco-neogenesis</a:t>
            </a:r>
            <a:r>
              <a:rPr lang="en-US" dirty="0" smtClean="0"/>
              <a:t>, increase in energy expenditure, and anti-inflammatory effects</a:t>
            </a:r>
          </a:p>
          <a:p>
            <a:pPr marL="285750" indent="-285750">
              <a:lnSpc>
                <a:spcPct val="110000"/>
              </a:lnSpc>
              <a:buFont typeface="Arial"/>
              <a:buChar char="•"/>
            </a:pPr>
            <a:r>
              <a:rPr lang="en-US" b="1" dirty="0" smtClean="0"/>
              <a:t>Lactate</a:t>
            </a:r>
            <a:r>
              <a:rPr lang="en-US" dirty="0" smtClean="0"/>
              <a:t>: lactic acid bacteria linked to anti-diabetic activities</a:t>
            </a:r>
          </a:p>
          <a:p>
            <a:pPr marL="285750" indent="-285750">
              <a:lnSpc>
                <a:spcPct val="110000"/>
              </a:lnSpc>
              <a:buFont typeface="Arial"/>
              <a:buChar char="•"/>
            </a:pPr>
            <a:r>
              <a:rPr lang="en-US" b="1" dirty="0" smtClean="0"/>
              <a:t>NH</a:t>
            </a:r>
            <a:r>
              <a:rPr lang="en-US" b="1" baseline="-25000" dirty="0" smtClean="0"/>
              <a:t>3</a:t>
            </a:r>
            <a:r>
              <a:rPr lang="en-US" b="1" dirty="0" smtClean="0"/>
              <a:t>, H</a:t>
            </a:r>
            <a:r>
              <a:rPr lang="en-US" b="1" baseline="-25000" dirty="0" smtClean="0"/>
              <a:t>2</a:t>
            </a:r>
            <a:r>
              <a:rPr lang="en-US" b="1" dirty="0" smtClean="0"/>
              <a:t>S: </a:t>
            </a:r>
            <a:r>
              <a:rPr lang="en-US" dirty="0" smtClean="0"/>
              <a:t>associations to adverse health effects, e.g. </a:t>
            </a:r>
            <a:r>
              <a:rPr lang="en-US" dirty="0" err="1" smtClean="0"/>
              <a:t>genotoxic</a:t>
            </a:r>
            <a:r>
              <a:rPr lang="en-US" dirty="0" smtClean="0"/>
              <a:t> agents</a:t>
            </a:r>
          </a:p>
        </p:txBody>
      </p:sp>
      <p:cxnSp>
        <p:nvCxnSpPr>
          <p:cNvPr id="7" name="Straight Connector 6"/>
          <p:cNvCxnSpPr/>
          <p:nvPr/>
        </p:nvCxnSpPr>
        <p:spPr>
          <a:xfrm>
            <a:off x="2695892" y="1783328"/>
            <a:ext cx="0" cy="2431784"/>
          </a:xfrm>
          <a:prstGeom prst="line">
            <a:avLst/>
          </a:prstGeom>
          <a:ln w="9525"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45079" y="1782762"/>
            <a:ext cx="0" cy="2431784"/>
          </a:xfrm>
          <a:prstGeom prst="line">
            <a:avLst/>
          </a:prstGeom>
          <a:ln w="9525"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371209" y="6455243"/>
            <a:ext cx="779292" cy="307777"/>
          </a:xfrm>
          <a:prstGeom prst="rect">
            <a:avLst/>
          </a:prstGeom>
          <a:noFill/>
        </p:spPr>
        <p:txBody>
          <a:bodyPr wrap="none" rtlCol="0">
            <a:spAutoFit/>
          </a:bodyPr>
          <a:lstStyle/>
          <a:p>
            <a:pPr algn="r"/>
            <a:r>
              <a:rPr lang="en-US" sz="1400" dirty="0" smtClean="0"/>
              <a:t>16 of 17</a:t>
            </a:r>
            <a:endParaRPr lang="en-US" sz="1400" dirty="0"/>
          </a:p>
        </p:txBody>
      </p:sp>
    </p:spTree>
    <p:extLst>
      <p:ext uri="{BB962C8B-B14F-4D97-AF65-F5344CB8AC3E}">
        <p14:creationId xmlns:p14="http://schemas.microsoft.com/office/powerpoint/2010/main" val="2935318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52400"/>
            <a:ext cx="8686800" cy="563562"/>
          </a:xfrm>
        </p:spPr>
        <p:txBody>
          <a:bodyPr/>
          <a:lstStyle/>
          <a:p>
            <a:r>
              <a:rPr lang="en-US" sz="2500" dirty="0" smtClean="0"/>
              <a:t>Take-home messages</a:t>
            </a:r>
            <a:endParaRPr lang="en-US" sz="2500" strike="sngStrike" dirty="0" smtClean="0"/>
          </a:p>
        </p:txBody>
      </p:sp>
      <p:sp>
        <p:nvSpPr>
          <p:cNvPr id="5" name="Content Placeholder 2"/>
          <p:cNvSpPr txBox="1">
            <a:spLocks/>
          </p:cNvSpPr>
          <p:nvPr/>
        </p:nvSpPr>
        <p:spPr bwMode="auto">
          <a:xfrm>
            <a:off x="34864" y="762000"/>
            <a:ext cx="9109136" cy="4134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20000"/>
              </a:lnSpc>
            </a:pPr>
            <a:r>
              <a:rPr lang="en-US" sz="1800" b="1" dirty="0"/>
              <a:t>Microbiome studies </a:t>
            </a:r>
            <a:r>
              <a:rPr lang="en-US" sz="1800" b="1" dirty="0" smtClean="0"/>
              <a:t>should incorporate </a:t>
            </a:r>
            <a:r>
              <a:rPr lang="en-US" sz="1800" b="1" dirty="0"/>
              <a:t>more </a:t>
            </a:r>
            <a:r>
              <a:rPr lang="en-US" sz="1800" b="1" i="1" dirty="0"/>
              <a:t>comprehensive</a:t>
            </a:r>
            <a:r>
              <a:rPr lang="en-US" sz="1800" b="1" dirty="0"/>
              <a:t> analytical </a:t>
            </a:r>
            <a:r>
              <a:rPr lang="en-US" sz="1800" b="1" dirty="0" smtClean="0"/>
              <a:t>strategies for understanding:</a:t>
            </a:r>
            <a:endParaRPr lang="en-US" sz="1800" b="1" dirty="0"/>
          </a:p>
          <a:p>
            <a:pPr lvl="1">
              <a:lnSpc>
                <a:spcPct val="80000"/>
              </a:lnSpc>
            </a:pPr>
            <a:r>
              <a:rPr lang="en-US" sz="1600" dirty="0" smtClean="0"/>
              <a:t>Disease-associated microbial </a:t>
            </a:r>
            <a:r>
              <a:rPr lang="en-US" sz="1600" dirty="0"/>
              <a:t>taxa &amp; groups</a:t>
            </a:r>
          </a:p>
          <a:p>
            <a:pPr lvl="1">
              <a:lnSpc>
                <a:spcPct val="80000"/>
              </a:lnSpc>
            </a:pPr>
            <a:r>
              <a:rPr lang="en-US" sz="1600" dirty="0" smtClean="0"/>
              <a:t>Information flow of biochemical signals</a:t>
            </a:r>
            <a:endParaRPr lang="en-US" sz="1600" dirty="0"/>
          </a:p>
          <a:p>
            <a:pPr lvl="1">
              <a:lnSpc>
                <a:spcPct val="80000"/>
              </a:lnSpc>
            </a:pPr>
            <a:r>
              <a:rPr lang="en-US" sz="1600" dirty="0"/>
              <a:t>C</a:t>
            </a:r>
            <a:r>
              <a:rPr lang="en-US" sz="1600" dirty="0" smtClean="0"/>
              <a:t>ommunity</a:t>
            </a:r>
            <a:r>
              <a:rPr lang="en-US" sz="1600" dirty="0"/>
              <a:t>-scale metabolic activities</a:t>
            </a:r>
          </a:p>
          <a:p>
            <a:pPr lvl="1">
              <a:lnSpc>
                <a:spcPct val="80000"/>
              </a:lnSpc>
            </a:pPr>
            <a:r>
              <a:rPr lang="en-US" sz="1600" dirty="0"/>
              <a:t>H</a:t>
            </a:r>
            <a:r>
              <a:rPr lang="en-US" sz="1600" dirty="0" smtClean="0"/>
              <a:t>ost</a:t>
            </a:r>
            <a:r>
              <a:rPr lang="en-US" sz="1600" dirty="0"/>
              <a:t>-</a:t>
            </a:r>
            <a:r>
              <a:rPr lang="en-US" sz="1600" dirty="0" err="1"/>
              <a:t>microbiota</a:t>
            </a:r>
            <a:r>
              <a:rPr lang="en-US" sz="1600" dirty="0"/>
              <a:t> relationships</a:t>
            </a:r>
          </a:p>
          <a:p>
            <a:pPr marL="1042987" lvl="3" indent="0">
              <a:buNone/>
            </a:pPr>
            <a:endParaRPr lang="en-US" sz="1000" dirty="0"/>
          </a:p>
          <a:p>
            <a:pPr marL="1042987" lvl="3" indent="0">
              <a:buNone/>
            </a:pPr>
            <a:endParaRPr lang="en-US" sz="1000" dirty="0" smtClean="0"/>
          </a:p>
          <a:p>
            <a:pPr>
              <a:lnSpc>
                <a:spcPct val="120000"/>
              </a:lnSpc>
            </a:pPr>
            <a:r>
              <a:rPr lang="en-US" sz="1800" b="1" i="1" dirty="0">
                <a:solidFill>
                  <a:schemeClr val="accent1"/>
                </a:solidFill>
                <a:latin typeface="Arial"/>
                <a:cs typeface="Arial"/>
              </a:rPr>
              <a:t>Comprehensive models </a:t>
            </a:r>
            <a:r>
              <a:rPr lang="en-US" sz="1800" b="1" dirty="0">
                <a:latin typeface="Arial"/>
                <a:cs typeface="Arial"/>
              </a:rPr>
              <a:t>can provide systems-level </a:t>
            </a:r>
            <a:r>
              <a:rPr lang="en-US" sz="1800" b="1" dirty="0" smtClean="0">
                <a:latin typeface="Arial"/>
                <a:cs typeface="Arial"/>
              </a:rPr>
              <a:t>interpretation:</a:t>
            </a:r>
            <a:endParaRPr lang="en-US" sz="1800" b="1" dirty="0">
              <a:latin typeface="Arial"/>
              <a:cs typeface="Arial"/>
            </a:endParaRPr>
          </a:p>
          <a:p>
            <a:pPr lvl="1"/>
            <a:r>
              <a:rPr lang="en-US" sz="1800" dirty="0">
                <a:latin typeface="Arial"/>
                <a:cs typeface="Arial"/>
              </a:rPr>
              <a:t>NJS16: Literature-curated, metabolic interaction network of human gut </a:t>
            </a:r>
            <a:r>
              <a:rPr lang="en-US" sz="1800" dirty="0" smtClean="0">
                <a:latin typeface="Arial"/>
                <a:cs typeface="Arial"/>
              </a:rPr>
              <a:t>microbes</a:t>
            </a:r>
          </a:p>
          <a:p>
            <a:pPr lvl="2"/>
            <a:r>
              <a:rPr lang="en-US" sz="1600" dirty="0" smtClean="0">
                <a:latin typeface="Arial"/>
                <a:cs typeface="Arial"/>
              </a:rPr>
              <a:t>Metabolic transport reactions for 567 microbial species + 3 human cell types</a:t>
            </a:r>
          </a:p>
          <a:p>
            <a:pPr lvl="2"/>
            <a:r>
              <a:rPr lang="en-US" sz="1600" dirty="0" smtClean="0">
                <a:latin typeface="Arial"/>
                <a:cs typeface="Arial"/>
              </a:rPr>
              <a:t>~4,500 species-metabolite (or macromolecule) links</a:t>
            </a:r>
            <a:endParaRPr lang="en-US" sz="1600" dirty="0">
              <a:latin typeface="Arial"/>
              <a:cs typeface="Arial"/>
            </a:endParaRPr>
          </a:p>
          <a:p>
            <a:pPr lvl="1">
              <a:lnSpc>
                <a:spcPct val="110000"/>
              </a:lnSpc>
            </a:pPr>
            <a:r>
              <a:rPr lang="en-US" sz="1800" b="1" dirty="0">
                <a:latin typeface="Arial"/>
                <a:cs typeface="Arial"/>
              </a:rPr>
              <a:t>Metabolic influence network </a:t>
            </a:r>
            <a:r>
              <a:rPr lang="en-US" sz="1800" dirty="0">
                <a:latin typeface="Arial"/>
                <a:cs typeface="Arial"/>
              </a:rPr>
              <a:t>provides </a:t>
            </a:r>
            <a:r>
              <a:rPr lang="en-US" sz="1800" dirty="0" smtClean="0">
                <a:latin typeface="Arial"/>
                <a:cs typeface="Arial"/>
              </a:rPr>
              <a:t>insight </a:t>
            </a:r>
            <a:r>
              <a:rPr lang="en-US" sz="1800" dirty="0">
                <a:latin typeface="Arial"/>
                <a:cs typeface="Arial"/>
              </a:rPr>
              <a:t>into global hierarchy </a:t>
            </a:r>
          </a:p>
          <a:p>
            <a:pPr lvl="2">
              <a:lnSpc>
                <a:spcPct val="110000"/>
              </a:lnSpc>
            </a:pPr>
            <a:r>
              <a:rPr lang="en-US" sz="1600" dirty="0" smtClean="0"/>
              <a:t>Combination of </a:t>
            </a:r>
            <a:r>
              <a:rPr lang="en-US" sz="1600" b="1" dirty="0" smtClean="0">
                <a:solidFill>
                  <a:schemeClr val="accent1"/>
                </a:solidFill>
              </a:rPr>
              <a:t>deterministic (i.e. mechanistic) modeling </a:t>
            </a:r>
            <a:r>
              <a:rPr lang="en-US" sz="1600" dirty="0" smtClean="0"/>
              <a:t>&amp;</a:t>
            </a:r>
            <a:r>
              <a:rPr lang="en-US" sz="1600" b="1" dirty="0" smtClean="0">
                <a:solidFill>
                  <a:schemeClr val="accent1"/>
                </a:solidFill>
              </a:rPr>
              <a:t> statistical inference</a:t>
            </a:r>
          </a:p>
          <a:p>
            <a:pPr lvl="2">
              <a:lnSpc>
                <a:spcPct val="110000"/>
              </a:lnSpc>
            </a:pPr>
            <a:r>
              <a:rPr lang="en-US" sz="1600" dirty="0" smtClean="0"/>
              <a:t>A </a:t>
            </a:r>
            <a:r>
              <a:rPr lang="en-US" sz="1600" dirty="0"/>
              <a:t>top-down strategy for probiotic design</a:t>
            </a:r>
            <a:r>
              <a:rPr lang="en-US" sz="1600" dirty="0" smtClean="0"/>
              <a:t>?</a:t>
            </a:r>
          </a:p>
        </p:txBody>
      </p:sp>
      <p:sp>
        <p:nvSpPr>
          <p:cNvPr id="6" name="TextBox 5"/>
          <p:cNvSpPr txBox="1"/>
          <p:nvPr/>
        </p:nvSpPr>
        <p:spPr>
          <a:xfrm>
            <a:off x="8371209" y="6455243"/>
            <a:ext cx="779292" cy="307777"/>
          </a:xfrm>
          <a:prstGeom prst="rect">
            <a:avLst/>
          </a:prstGeom>
          <a:noFill/>
        </p:spPr>
        <p:txBody>
          <a:bodyPr wrap="none" rtlCol="0">
            <a:spAutoFit/>
          </a:bodyPr>
          <a:lstStyle/>
          <a:p>
            <a:pPr algn="r"/>
            <a:r>
              <a:rPr lang="en-US" sz="1400" dirty="0" smtClean="0"/>
              <a:t>17 of 17</a:t>
            </a:r>
            <a:endParaRPr lang="en-US" sz="1400" dirty="0"/>
          </a:p>
        </p:txBody>
      </p:sp>
    </p:spTree>
    <p:extLst>
      <p:ext uri="{BB962C8B-B14F-4D97-AF65-F5344CB8AC3E}">
        <p14:creationId xmlns:p14="http://schemas.microsoft.com/office/powerpoint/2010/main" val="1118285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3 at 9.19.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61096"/>
          </a:xfrm>
          <a:prstGeom prst="rect">
            <a:avLst/>
          </a:prstGeom>
        </p:spPr>
      </p:pic>
      <p:pic>
        <p:nvPicPr>
          <p:cNvPr id="8" name="Picture 7" descr="untitled1.png"/>
          <p:cNvPicPr>
            <a:picLocks noChangeAspect="1"/>
          </p:cNvPicPr>
          <p:nvPr/>
        </p:nvPicPr>
        <p:blipFill>
          <a:blip r:embed="rId3">
            <a:alphaModFix amt="98000"/>
            <a:extLst>
              <a:ext uri="{28A0092B-C50C-407E-A947-70E740481C1C}">
                <a14:useLocalDpi xmlns:a14="http://schemas.microsoft.com/office/drawing/2010/main" val="0"/>
              </a:ext>
            </a:extLst>
          </a:blip>
          <a:stretch>
            <a:fillRect/>
          </a:stretch>
        </p:blipFill>
        <p:spPr>
          <a:xfrm>
            <a:off x="129028" y="1066800"/>
            <a:ext cx="2487168" cy="5163312"/>
          </a:xfrm>
          <a:prstGeom prst="roundRect">
            <a:avLst>
              <a:gd name="adj" fmla="val 8594"/>
            </a:avLst>
          </a:prstGeom>
          <a:solidFill>
            <a:srgbClr val="FFFFFF">
              <a:shade val="85000"/>
              <a:alpha val="48000"/>
            </a:srgbClr>
          </a:solidFill>
          <a:ln>
            <a:noFill/>
          </a:ln>
          <a:effectLst>
            <a:reflection blurRad="12700" stA="38000" endPos="28000" dist="5000" dir="5400000" sy="-100000" algn="bl" rotWithShape="0"/>
          </a:effectLst>
        </p:spPr>
      </p:pic>
      <p:pic>
        <p:nvPicPr>
          <p:cNvPr id="9" name="Picture 8" descr="Untitled2.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822277" y="1091184"/>
            <a:ext cx="2584704" cy="5138928"/>
          </a:xfrm>
          <a:prstGeom prst="roundRect">
            <a:avLst>
              <a:gd name="adj" fmla="val 8594"/>
            </a:avLst>
          </a:prstGeom>
          <a:solidFill>
            <a:srgbClr val="FFFFFF">
              <a:shade val="85000"/>
              <a:alpha val="48000"/>
            </a:srgbClr>
          </a:solidFill>
          <a:ln>
            <a:noFill/>
          </a:ln>
          <a:effectLst>
            <a:reflection blurRad="12700" stA="38000" endPos="28000" dist="5000" dir="5400000" sy="-100000" algn="bl" rotWithShape="0"/>
          </a:effectLst>
        </p:spPr>
      </p:pic>
      <p:pic>
        <p:nvPicPr>
          <p:cNvPr id="11" name="Picture 10" descr="Untitledz2 copy.png"/>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7391400" y="1676400"/>
            <a:ext cx="1561785" cy="177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Untitledz2 copy 2.png"/>
          <p:cNvPicPr>
            <a:picLocks noChangeAspect="1"/>
          </p:cNvPicPr>
          <p:nvPr/>
        </p:nvPicPr>
        <p:blipFill>
          <a:blip r:embed="rId6">
            <a:alphaModFix amt="85000"/>
            <a:extLst>
              <a:ext uri="{28A0092B-C50C-407E-A947-70E740481C1C}">
                <a14:useLocalDpi xmlns:a14="http://schemas.microsoft.com/office/drawing/2010/main" val="0"/>
              </a:ext>
            </a:extLst>
          </a:blip>
          <a:stretch>
            <a:fillRect/>
          </a:stretch>
        </p:blipFill>
        <p:spPr>
          <a:xfrm>
            <a:off x="5627460" y="1676400"/>
            <a:ext cx="1511121" cy="177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p:cNvSpPr>
            <a:spLocks noGrp="1"/>
          </p:cNvSpPr>
          <p:nvPr>
            <p:ph type="title"/>
          </p:nvPr>
        </p:nvSpPr>
        <p:spPr>
          <a:xfrm>
            <a:off x="118380" y="198438"/>
            <a:ext cx="8915400" cy="563562"/>
          </a:xfrm>
        </p:spPr>
        <p:txBody>
          <a:bodyPr/>
          <a:lstStyle/>
          <a:p>
            <a:pPr algn="ctr"/>
            <a:r>
              <a:rPr lang="en-US" sz="2500" dirty="0" smtClean="0">
                <a:solidFill>
                  <a:srgbClr val="FAF878"/>
                </a:solidFill>
              </a:rPr>
              <a:t>How can we study global interactions within </a:t>
            </a:r>
            <a:br>
              <a:rPr lang="en-US" sz="2500" dirty="0" smtClean="0">
                <a:solidFill>
                  <a:srgbClr val="FAF878"/>
                </a:solidFill>
              </a:rPr>
            </a:br>
            <a:r>
              <a:rPr lang="en-US" sz="2500" dirty="0" smtClean="0">
                <a:solidFill>
                  <a:srgbClr val="FAF878"/>
                </a:solidFill>
              </a:rPr>
              <a:t>a complex gut microbial</a:t>
            </a:r>
            <a:r>
              <a:rPr lang="en-US" sz="2800" b="0" i="1" dirty="0" smtClean="0">
                <a:solidFill>
                  <a:srgbClr val="FAF878"/>
                </a:solidFill>
                <a:latin typeface="Garamond"/>
                <a:cs typeface="Garamond"/>
              </a:rPr>
              <a:t> </a:t>
            </a:r>
            <a:r>
              <a:rPr lang="en-US" sz="2500" dirty="0" smtClean="0">
                <a:solidFill>
                  <a:srgbClr val="FAF878"/>
                </a:solidFill>
              </a:rPr>
              <a:t>community?</a:t>
            </a:r>
          </a:p>
        </p:txBody>
      </p:sp>
      <p:pic>
        <p:nvPicPr>
          <p:cNvPr id="2" name="Picture 1" descr="fmicb-05-00350-g002.jpg"/>
          <p:cNvPicPr>
            <a:picLocks noChangeAspect="1"/>
          </p:cNvPicPr>
          <p:nvPr/>
        </p:nvPicPr>
        <p:blipFill>
          <a:blip r:embed="rId7" cstate="print">
            <a:alphaModFix amt="96000"/>
            <a:extLst>
              <a:ext uri="{28A0092B-C50C-407E-A947-70E740481C1C}">
                <a14:useLocalDpi xmlns:a14="http://schemas.microsoft.com/office/drawing/2010/main" val="0"/>
              </a:ext>
            </a:extLst>
          </a:blip>
          <a:stretch>
            <a:fillRect/>
          </a:stretch>
        </p:blipFill>
        <p:spPr>
          <a:xfrm>
            <a:off x="5638800" y="3673065"/>
            <a:ext cx="3276600" cy="2137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125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0600"/>
            <a:ext cx="9144000" cy="586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228600" y="152400"/>
            <a:ext cx="8686800" cy="563562"/>
          </a:xfrm>
        </p:spPr>
        <p:txBody>
          <a:bodyPr/>
          <a:lstStyle/>
          <a:p>
            <a:r>
              <a:rPr lang="en-US" sz="2200" dirty="0" smtClean="0"/>
              <a:t>Interactions among gut microbes via metabolic cross-feeding</a:t>
            </a:r>
            <a:endParaRPr lang="en-US" sz="2200" strike="sngStrike" dirty="0" smtClean="0"/>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194"/>
            <a:ext cx="9144000" cy="5321808"/>
          </a:xfrm>
          <a:prstGeom prst="rect">
            <a:avLst/>
          </a:prstGeom>
        </p:spPr>
      </p:pic>
      <p:pic>
        <p:nvPicPr>
          <p:cNvPr id="8" name="Picture 7"/>
          <p:cNvPicPr>
            <a:picLocks noChangeAspect="1"/>
          </p:cNvPicPr>
          <p:nvPr/>
        </p:nvPicPr>
        <p:blipFill>
          <a:blip r:embed="rId4"/>
          <a:stretch>
            <a:fillRect/>
          </a:stretch>
        </p:blipFill>
        <p:spPr>
          <a:xfrm>
            <a:off x="2607417" y="1476619"/>
            <a:ext cx="1045844" cy="921147"/>
          </a:xfrm>
          <a:prstGeom prst="rect">
            <a:avLst/>
          </a:prstGeom>
        </p:spPr>
      </p:pic>
      <p:pic>
        <p:nvPicPr>
          <p:cNvPr id="9" name="Picture 8"/>
          <p:cNvPicPr>
            <a:picLocks noChangeAspect="1"/>
          </p:cNvPicPr>
          <p:nvPr/>
        </p:nvPicPr>
        <p:blipFill>
          <a:blip r:embed="rId4"/>
          <a:stretch>
            <a:fillRect/>
          </a:stretch>
        </p:blipFill>
        <p:spPr>
          <a:xfrm>
            <a:off x="1599299" y="1476619"/>
            <a:ext cx="1045844" cy="921147"/>
          </a:xfrm>
          <a:prstGeom prst="rect">
            <a:avLst/>
          </a:prstGeom>
        </p:spPr>
      </p:pic>
      <p:pic>
        <p:nvPicPr>
          <p:cNvPr id="10" name="Picture 9"/>
          <p:cNvPicPr>
            <a:picLocks noChangeAspect="1"/>
          </p:cNvPicPr>
          <p:nvPr/>
        </p:nvPicPr>
        <p:blipFill>
          <a:blip r:embed="rId4"/>
          <a:stretch>
            <a:fillRect/>
          </a:stretch>
        </p:blipFill>
        <p:spPr>
          <a:xfrm>
            <a:off x="569285" y="1476619"/>
            <a:ext cx="1045844" cy="921147"/>
          </a:xfrm>
          <a:prstGeom prst="rect">
            <a:avLst/>
          </a:prstGeom>
        </p:spPr>
      </p:pic>
      <p:pic>
        <p:nvPicPr>
          <p:cNvPr id="12" name="Picture 11"/>
          <p:cNvPicPr>
            <a:picLocks noChangeAspect="1"/>
          </p:cNvPicPr>
          <p:nvPr/>
        </p:nvPicPr>
        <p:blipFill>
          <a:blip r:embed="rId4"/>
          <a:stretch>
            <a:fillRect/>
          </a:stretch>
        </p:blipFill>
        <p:spPr>
          <a:xfrm>
            <a:off x="59031" y="1476619"/>
            <a:ext cx="544818" cy="921147"/>
          </a:xfrm>
          <a:prstGeom prst="rect">
            <a:avLst/>
          </a:prstGeom>
        </p:spPr>
      </p:pic>
      <p:sp>
        <p:nvSpPr>
          <p:cNvPr id="15" name="Rectangle 14"/>
          <p:cNvSpPr/>
          <p:nvPr/>
        </p:nvSpPr>
        <p:spPr>
          <a:xfrm>
            <a:off x="3364204" y="1521870"/>
            <a:ext cx="1566491" cy="645975"/>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3597649" y="1443773"/>
            <a:ext cx="871815" cy="767868"/>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4502308" y="1521870"/>
            <a:ext cx="347064" cy="305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a:stretch>
            <a:fillRect/>
          </a:stretch>
        </p:blipFill>
        <p:spPr>
          <a:xfrm>
            <a:off x="4914634" y="1521871"/>
            <a:ext cx="198895" cy="175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59031" y="1291623"/>
            <a:ext cx="1788886" cy="41637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Plant cell wall</a:t>
            </a:r>
          </a:p>
        </p:txBody>
      </p:sp>
      <p:sp>
        <p:nvSpPr>
          <p:cNvPr id="18" name="Rectangle 17"/>
          <p:cNvSpPr/>
          <p:nvPr/>
        </p:nvSpPr>
        <p:spPr>
          <a:xfrm>
            <a:off x="7247325" y="2397766"/>
            <a:ext cx="1896676" cy="17517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042220" y="3426064"/>
            <a:ext cx="1896676" cy="281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274682">
            <a:off x="4646517" y="5102102"/>
            <a:ext cx="1896676" cy="427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184720">
            <a:off x="4745015" y="3762719"/>
            <a:ext cx="1896676" cy="959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184720">
            <a:off x="5265817" y="3870791"/>
            <a:ext cx="1027491" cy="135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3665009" y="6207143"/>
            <a:ext cx="790235" cy="303022"/>
          </a:xfrm>
          <a:prstGeom prst="rect">
            <a:avLst/>
          </a:prstGeom>
        </p:spPr>
      </p:pic>
      <p:pic>
        <p:nvPicPr>
          <p:cNvPr id="24" name="Picture 23"/>
          <p:cNvPicPr>
            <a:picLocks noChangeAspect="1"/>
          </p:cNvPicPr>
          <p:nvPr/>
        </p:nvPicPr>
        <p:blipFill>
          <a:blip r:embed="rId6"/>
          <a:stretch>
            <a:fillRect/>
          </a:stretch>
        </p:blipFill>
        <p:spPr>
          <a:xfrm>
            <a:off x="4477140" y="6215120"/>
            <a:ext cx="996657" cy="283896"/>
          </a:xfrm>
          <a:prstGeom prst="rect">
            <a:avLst/>
          </a:prstGeom>
        </p:spPr>
      </p:pic>
      <p:sp>
        <p:nvSpPr>
          <p:cNvPr id="25" name="Rectangle 24"/>
          <p:cNvSpPr/>
          <p:nvPr/>
        </p:nvSpPr>
        <p:spPr>
          <a:xfrm>
            <a:off x="1377667" y="4883126"/>
            <a:ext cx="943229" cy="1321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4491360" y="6488067"/>
            <a:ext cx="971489" cy="1115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Screen shot 2013-07-25 at 12.15.37 AM.png"/>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6200000">
            <a:off x="7168659" y="4714836"/>
            <a:ext cx="1841705" cy="1684373"/>
          </a:xfrm>
          <a:prstGeom prst="rect">
            <a:avLst/>
          </a:prstGeom>
        </p:spPr>
      </p:pic>
      <p:cxnSp>
        <p:nvCxnSpPr>
          <p:cNvPr id="33" name="Straight Arrow Connector 32"/>
          <p:cNvCxnSpPr/>
          <p:nvPr/>
        </p:nvCxnSpPr>
        <p:spPr>
          <a:xfrm flipV="1">
            <a:off x="5648972" y="5561946"/>
            <a:ext cx="1499824" cy="642225"/>
          </a:xfrm>
          <a:prstGeom prst="straightConnector1">
            <a:avLst/>
          </a:prstGeom>
          <a:ln w="34925">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5111042" y="2850553"/>
            <a:ext cx="162023" cy="2138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930695" y="3685675"/>
            <a:ext cx="219961" cy="11974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502308" y="4773639"/>
            <a:ext cx="702093" cy="10501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Screen shot 2013-07-25 at 12.15.37 AM.png"/>
          <p:cNvPicPr>
            <a:picLocks noChangeAspect="1"/>
          </p:cNvPicPr>
          <p:nvPr/>
        </p:nvPicPr>
        <p:blipFill>
          <a:blip r:embed="rId7">
            <a:extLst>
              <a:ext uri="{BEBA8EAE-BF5A-486C-A8C5-ECC9F3942E4B}">
                <a14:imgProps xmlns:a14="http://schemas.microsoft.com/office/drawing/2010/main">
                  <a14:imgLayer r:embed="rId9">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6200000">
            <a:off x="7157711" y="3786239"/>
            <a:ext cx="1841705" cy="1684373"/>
          </a:xfrm>
          <a:prstGeom prst="rect">
            <a:avLst/>
          </a:prstGeom>
        </p:spPr>
      </p:pic>
      <p:sp>
        <p:nvSpPr>
          <p:cNvPr id="34" name="Rectangle 33"/>
          <p:cNvSpPr/>
          <p:nvPr/>
        </p:nvSpPr>
        <p:spPr>
          <a:xfrm>
            <a:off x="7236377" y="6072767"/>
            <a:ext cx="1695321" cy="572617"/>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181640" y="3275183"/>
            <a:ext cx="1782902" cy="572617"/>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640497" y="3393445"/>
            <a:ext cx="993181" cy="307777"/>
          </a:xfrm>
          <a:prstGeom prst="rect">
            <a:avLst/>
          </a:prstGeom>
          <a:noFill/>
          <a:ln>
            <a:noFill/>
          </a:ln>
        </p:spPr>
        <p:txBody>
          <a:bodyPr wrap="none" rtlCol="0">
            <a:spAutoFit/>
          </a:bodyPr>
          <a:lstStyle/>
          <a:p>
            <a:pPr algn="ctr"/>
            <a:r>
              <a:rPr lang="en-US" sz="1400" i="1" dirty="0" smtClean="0"/>
              <a:t>Colon cells</a:t>
            </a:r>
            <a:endParaRPr lang="en-US" sz="1400" i="1" dirty="0"/>
          </a:p>
        </p:txBody>
      </p:sp>
      <p:sp>
        <p:nvSpPr>
          <p:cNvPr id="36" name="TextBox 35"/>
          <p:cNvSpPr txBox="1"/>
          <p:nvPr/>
        </p:nvSpPr>
        <p:spPr>
          <a:xfrm>
            <a:off x="59031" y="6532620"/>
            <a:ext cx="3413751" cy="276999"/>
          </a:xfrm>
          <a:prstGeom prst="rect">
            <a:avLst/>
          </a:prstGeom>
          <a:noFill/>
        </p:spPr>
        <p:txBody>
          <a:bodyPr wrap="square" rtlCol="0">
            <a:spAutoFit/>
          </a:bodyPr>
          <a:lstStyle/>
          <a:p>
            <a:r>
              <a:rPr lang="en-US" sz="1200" dirty="0" smtClean="0">
                <a:latin typeface="12"/>
                <a:cs typeface="12"/>
              </a:rPr>
              <a:t>Flint </a:t>
            </a:r>
            <a:r>
              <a:rPr lang="en-US" sz="1200" i="1" dirty="0" smtClean="0">
                <a:latin typeface="12"/>
                <a:cs typeface="12"/>
              </a:rPr>
              <a:t>et al</a:t>
            </a:r>
            <a:r>
              <a:rPr lang="en-US" sz="1200" dirty="0" smtClean="0">
                <a:latin typeface="12"/>
                <a:cs typeface="12"/>
              </a:rPr>
              <a:t>. Nature Reviews Microbiology (2011)</a:t>
            </a:r>
            <a:endParaRPr lang="en-US" sz="1200" dirty="0">
              <a:latin typeface="12"/>
              <a:cs typeface="12"/>
            </a:endParaRPr>
          </a:p>
        </p:txBody>
      </p:sp>
      <p:sp>
        <p:nvSpPr>
          <p:cNvPr id="38" name="TextBox 37"/>
          <p:cNvSpPr txBox="1"/>
          <p:nvPr/>
        </p:nvSpPr>
        <p:spPr>
          <a:xfrm>
            <a:off x="8462204" y="6555515"/>
            <a:ext cx="688297" cy="307777"/>
          </a:xfrm>
          <a:prstGeom prst="rect">
            <a:avLst/>
          </a:prstGeom>
          <a:noFill/>
        </p:spPr>
        <p:txBody>
          <a:bodyPr wrap="none" rtlCol="0">
            <a:spAutoFit/>
          </a:bodyPr>
          <a:lstStyle/>
          <a:p>
            <a:pPr algn="r"/>
            <a:r>
              <a:rPr lang="en-US" sz="1400" dirty="0" smtClean="0"/>
              <a:t>3 of 17</a:t>
            </a:r>
            <a:endParaRPr lang="en-US" sz="1400" dirty="0"/>
          </a:p>
        </p:txBody>
      </p:sp>
    </p:spTree>
    <p:extLst>
      <p:ext uri="{BB962C8B-B14F-4D97-AF65-F5344CB8AC3E}">
        <p14:creationId xmlns:p14="http://schemas.microsoft.com/office/powerpoint/2010/main" val="1660627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2700" y="-66848"/>
            <a:ext cx="6216742" cy="6498297"/>
          </a:xfrm>
          <a:prstGeom prst="rect">
            <a:avLst/>
          </a:prstGeom>
        </p:spPr>
      </p:pic>
      <p:sp>
        <p:nvSpPr>
          <p:cNvPr id="5" name="Content Placeholder 2"/>
          <p:cNvSpPr txBox="1">
            <a:spLocks/>
          </p:cNvSpPr>
          <p:nvPr/>
        </p:nvSpPr>
        <p:spPr bwMode="auto">
          <a:xfrm>
            <a:off x="602970" y="3821742"/>
            <a:ext cx="8085710" cy="269576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800" dirty="0" smtClean="0"/>
              <a:t>We </a:t>
            </a:r>
            <a:r>
              <a:rPr lang="en-US" sz="1800" dirty="0"/>
              <a:t>propose a computational model of the </a:t>
            </a:r>
            <a:r>
              <a:rPr lang="en-US" sz="1800" u="sng" dirty="0"/>
              <a:t>interactions of the human gut </a:t>
            </a:r>
            <a:r>
              <a:rPr lang="en-US" sz="1800" u="sng" dirty="0" smtClean="0"/>
              <a:t>microbiome</a:t>
            </a:r>
            <a:r>
              <a:rPr lang="en-US" sz="1800" dirty="0" smtClean="0"/>
              <a:t> </a:t>
            </a:r>
            <a:r>
              <a:rPr lang="en-US" sz="1800" dirty="0"/>
              <a:t>based on metabolic transport reactions</a:t>
            </a:r>
          </a:p>
          <a:p>
            <a:pPr marL="449263" lvl="1" indent="0">
              <a:buNone/>
            </a:pPr>
            <a:endParaRPr lang="en-US" sz="1800" dirty="0" smtClean="0">
              <a:solidFill>
                <a:srgbClr val="000000"/>
              </a:solidFill>
            </a:endParaRPr>
          </a:p>
          <a:p>
            <a:r>
              <a:rPr lang="en-US" sz="1800" dirty="0" smtClean="0">
                <a:solidFill>
                  <a:srgbClr val="000000"/>
                </a:solidFill>
              </a:rPr>
              <a:t>A </a:t>
            </a:r>
            <a:r>
              <a:rPr lang="en-US" sz="1800" dirty="0">
                <a:solidFill>
                  <a:srgbClr val="000000"/>
                </a:solidFill>
              </a:rPr>
              <a:t>mechanistic global </a:t>
            </a:r>
            <a:r>
              <a:rPr lang="en-US" sz="1800" dirty="0" smtClean="0">
                <a:solidFill>
                  <a:srgbClr val="000000"/>
                </a:solidFill>
              </a:rPr>
              <a:t>model is a key step towards </a:t>
            </a:r>
            <a:r>
              <a:rPr lang="en-US" sz="1800" dirty="0">
                <a:solidFill>
                  <a:srgbClr val="000000"/>
                </a:solidFill>
              </a:rPr>
              <a:t>insight into:</a:t>
            </a:r>
          </a:p>
          <a:p>
            <a:pPr lvl="1"/>
            <a:r>
              <a:rPr lang="en-US" sz="1800" dirty="0" smtClean="0">
                <a:solidFill>
                  <a:srgbClr val="000000"/>
                </a:solidFill>
              </a:rPr>
              <a:t>biological/mathematical properties of the community structure</a:t>
            </a:r>
          </a:p>
          <a:p>
            <a:pPr lvl="1"/>
            <a:r>
              <a:rPr lang="en-US" sz="1800" dirty="0" smtClean="0">
                <a:solidFill>
                  <a:srgbClr val="000000"/>
                </a:solidFill>
              </a:rPr>
              <a:t>microbe</a:t>
            </a:r>
            <a:r>
              <a:rPr lang="en-US" sz="1800" dirty="0">
                <a:solidFill>
                  <a:srgbClr val="000000"/>
                </a:solidFill>
              </a:rPr>
              <a:t>-</a:t>
            </a:r>
            <a:r>
              <a:rPr lang="en-US" sz="1800" dirty="0" smtClean="0">
                <a:solidFill>
                  <a:srgbClr val="000000"/>
                </a:solidFill>
              </a:rPr>
              <a:t>microbe, microbe-host relationships via </a:t>
            </a:r>
            <a:r>
              <a:rPr lang="en-US" sz="1800" dirty="0" smtClean="0">
                <a:solidFill>
                  <a:schemeClr val="accent1"/>
                </a:solidFill>
              </a:rPr>
              <a:t>metabolic influence</a:t>
            </a:r>
            <a:endParaRPr lang="en-US" sz="1800" dirty="0">
              <a:solidFill>
                <a:srgbClr val="000000"/>
              </a:solidFill>
            </a:endParaRPr>
          </a:p>
          <a:p>
            <a:pPr lvl="1"/>
            <a:r>
              <a:rPr lang="en-US" sz="1800" dirty="0">
                <a:solidFill>
                  <a:srgbClr val="4F81BD"/>
                </a:solidFill>
              </a:rPr>
              <a:t>i</a:t>
            </a:r>
            <a:r>
              <a:rPr lang="en-US" sz="1800" dirty="0" smtClean="0">
                <a:solidFill>
                  <a:srgbClr val="4F81BD"/>
                </a:solidFill>
              </a:rPr>
              <a:t>nteractions </a:t>
            </a:r>
            <a:r>
              <a:rPr lang="en-US" sz="1800" dirty="0" smtClean="0">
                <a:solidFill>
                  <a:srgbClr val="000000"/>
                </a:solidFill>
              </a:rPr>
              <a:t>as putative disease </a:t>
            </a:r>
            <a:r>
              <a:rPr lang="en-US" sz="1800" dirty="0" smtClean="0">
                <a:solidFill>
                  <a:srgbClr val="000000"/>
                </a:solidFill>
              </a:rPr>
              <a:t>signatures?</a:t>
            </a:r>
            <a:endParaRPr lang="en-US" sz="1800" dirty="0" smtClean="0">
              <a:solidFill>
                <a:srgbClr val="000000"/>
              </a:solidFill>
            </a:endParaRPr>
          </a:p>
        </p:txBody>
      </p:sp>
      <p:cxnSp>
        <p:nvCxnSpPr>
          <p:cNvPr id="6" name="Straight Connector 5"/>
          <p:cNvCxnSpPr/>
          <p:nvPr/>
        </p:nvCxnSpPr>
        <p:spPr>
          <a:xfrm>
            <a:off x="384307" y="3659828"/>
            <a:ext cx="847146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462204" y="6555515"/>
            <a:ext cx="688297" cy="307777"/>
          </a:xfrm>
          <a:prstGeom prst="rect">
            <a:avLst/>
          </a:prstGeom>
          <a:noFill/>
        </p:spPr>
        <p:txBody>
          <a:bodyPr wrap="none" rtlCol="0">
            <a:spAutoFit/>
          </a:bodyPr>
          <a:lstStyle/>
          <a:p>
            <a:pPr algn="r"/>
            <a:r>
              <a:rPr lang="en-US" sz="1400" dirty="0" smtClean="0"/>
              <a:t>4 of 17</a:t>
            </a:r>
            <a:endParaRPr lang="en-US" sz="1400" dirty="0"/>
          </a:p>
        </p:txBody>
      </p:sp>
    </p:spTree>
    <p:extLst>
      <p:ext uri="{BB962C8B-B14F-4D97-AF65-F5344CB8AC3E}">
        <p14:creationId xmlns:p14="http://schemas.microsoft.com/office/powerpoint/2010/main" val="4201735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descr="Screen shot 2013-07-25 at 3.56.15 AM.png"/>
          <p:cNvPicPr>
            <a:picLocks noChangeAspect="1"/>
          </p:cNvPicPr>
          <p:nvPr/>
        </p:nvPicPr>
        <p:blipFill>
          <a:blip r:embed="rId3">
            <a:extLst>
              <a:ext uri="{BEBA8EAE-BF5A-486C-A8C5-ECC9F3942E4B}">
                <a14:imgProps xmlns:a14="http://schemas.microsoft.com/office/drawing/2010/main">
                  <a14:imgLayer r:embed="rId4">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52"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8"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3"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8"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600" y="152400"/>
            <a:ext cx="8839200" cy="563562"/>
          </a:xfrm>
        </p:spPr>
        <p:txBody>
          <a:bodyPr/>
          <a:lstStyle/>
          <a:p>
            <a:pPr algn="ctr"/>
            <a:r>
              <a:rPr lang="en-US" sz="2500" dirty="0"/>
              <a:t>Finding microbe-compound </a:t>
            </a:r>
            <a:r>
              <a:rPr lang="en-US" sz="2500" dirty="0" smtClean="0"/>
              <a:t>associations </a:t>
            </a:r>
            <a:r>
              <a:rPr lang="en-US" sz="2500" dirty="0" smtClean="0">
                <a:solidFill>
                  <a:schemeClr val="bg1"/>
                </a:solidFill>
              </a:rPr>
              <a:t>(cont’d)</a:t>
            </a:r>
          </a:p>
        </p:txBody>
      </p:sp>
      <p:sp>
        <p:nvSpPr>
          <p:cNvPr id="30" name="Oval 29"/>
          <p:cNvSpPr/>
          <p:nvPr/>
        </p:nvSpPr>
        <p:spPr>
          <a:xfrm>
            <a:off x="3251059" y="2198255"/>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95193" y="2193417"/>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79212" y="2189368"/>
            <a:ext cx="313044" cy="369332"/>
          </a:xfrm>
          <a:prstGeom prst="rect">
            <a:avLst/>
          </a:prstGeom>
          <a:noFill/>
        </p:spPr>
        <p:txBody>
          <a:bodyPr wrap="none" rtlCol="0">
            <a:spAutoFit/>
          </a:bodyPr>
          <a:lstStyle/>
          <a:p>
            <a:r>
              <a:rPr lang="en-US" dirty="0">
                <a:latin typeface="Arial"/>
                <a:cs typeface="Arial"/>
              </a:rPr>
              <a:t>3</a:t>
            </a:r>
          </a:p>
        </p:txBody>
      </p:sp>
      <p:sp>
        <p:nvSpPr>
          <p:cNvPr id="34" name="TextBox 33"/>
          <p:cNvSpPr txBox="1"/>
          <p:nvPr/>
        </p:nvSpPr>
        <p:spPr>
          <a:xfrm>
            <a:off x="4423402" y="2184533"/>
            <a:ext cx="313044" cy="369332"/>
          </a:xfrm>
          <a:prstGeom prst="rect">
            <a:avLst/>
          </a:prstGeom>
          <a:noFill/>
        </p:spPr>
        <p:txBody>
          <a:bodyPr wrap="none" rtlCol="0">
            <a:spAutoFit/>
          </a:bodyPr>
          <a:lstStyle/>
          <a:p>
            <a:r>
              <a:rPr lang="en-US" dirty="0">
                <a:latin typeface="Arial"/>
                <a:cs typeface="Arial"/>
              </a:rPr>
              <a:t>4</a:t>
            </a:r>
          </a:p>
        </p:txBody>
      </p:sp>
      <p:sp>
        <p:nvSpPr>
          <p:cNvPr id="76" name="Oval 75"/>
          <p:cNvSpPr/>
          <p:nvPr/>
        </p:nvSpPr>
        <p:spPr>
          <a:xfrm>
            <a:off x="2099803" y="2193417"/>
            <a:ext cx="362858" cy="362858"/>
          </a:xfrm>
          <a:prstGeom prst="ellipse">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77" name="TextBox 76"/>
          <p:cNvSpPr txBox="1"/>
          <p:nvPr/>
        </p:nvSpPr>
        <p:spPr>
          <a:xfrm>
            <a:off x="2137522" y="2186943"/>
            <a:ext cx="313044" cy="369332"/>
          </a:xfrm>
          <a:prstGeom prst="rect">
            <a:avLst/>
          </a:prstGeom>
          <a:noFill/>
        </p:spPr>
        <p:txBody>
          <a:bodyPr wrap="none" rtlCol="0">
            <a:spAutoFit/>
          </a:bodyPr>
          <a:lstStyle/>
          <a:p>
            <a:r>
              <a:rPr lang="en-US" dirty="0">
                <a:latin typeface="Arial"/>
                <a:cs typeface="Arial"/>
              </a:rPr>
              <a:t>2</a:t>
            </a:r>
          </a:p>
        </p:txBody>
      </p:sp>
      <p:sp>
        <p:nvSpPr>
          <p:cNvPr id="78" name="Oval 77"/>
          <p:cNvSpPr/>
          <p:nvPr/>
        </p:nvSpPr>
        <p:spPr>
          <a:xfrm>
            <a:off x="959989" y="2197404"/>
            <a:ext cx="362858" cy="362858"/>
          </a:xfrm>
          <a:prstGeom prst="ellipse">
            <a:avLst/>
          </a:prstGeom>
          <a:solidFill>
            <a:srgbClr val="D7E4BD"/>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1146746" y="2651604"/>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360494" y="3205901"/>
            <a:ext cx="2678779"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Microbiome Sample Collection</a:t>
            </a:r>
          </a:p>
        </p:txBody>
      </p:sp>
      <p:sp>
        <p:nvSpPr>
          <p:cNvPr id="46" name="TextBox 45"/>
          <p:cNvSpPr txBox="1"/>
          <p:nvPr/>
        </p:nvSpPr>
        <p:spPr>
          <a:xfrm>
            <a:off x="982942" y="2191395"/>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pic>
        <p:nvPicPr>
          <p:cNvPr id="49" name="Picture 48" descr="Screen Shot 2017-07-27 at 6.12.3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94" y="3958369"/>
            <a:ext cx="3657600" cy="1582944"/>
          </a:xfrm>
          <a:prstGeom prst="rect">
            <a:avLst/>
          </a:prstGeom>
          <a:ln w="9525" cmpd="sng">
            <a:solidFill>
              <a:schemeClr val="tx1"/>
            </a:solidFill>
          </a:ln>
        </p:spPr>
      </p:pic>
      <p:sp>
        <p:nvSpPr>
          <p:cNvPr id="50" name="TextBox 49"/>
          <p:cNvSpPr txBox="1"/>
          <p:nvPr/>
        </p:nvSpPr>
        <p:spPr>
          <a:xfrm>
            <a:off x="254318" y="5529533"/>
            <a:ext cx="2258438" cy="369332"/>
          </a:xfrm>
          <a:prstGeom prst="rect">
            <a:avLst/>
          </a:prstGeom>
          <a:noFill/>
        </p:spPr>
        <p:txBody>
          <a:bodyPr wrap="none" rtlCol="0">
            <a:spAutoFit/>
          </a:bodyPr>
          <a:lstStyle/>
          <a:p>
            <a:pPr algn="ctr"/>
            <a:r>
              <a:rPr lang="en-US" dirty="0" smtClean="0"/>
              <a:t>Qin </a:t>
            </a:r>
            <a:r>
              <a:rPr lang="en-US" i="1" dirty="0" smtClean="0"/>
              <a:t>et al</a:t>
            </a:r>
            <a:r>
              <a:rPr lang="en-US" dirty="0" smtClean="0"/>
              <a:t>. Nature 2012</a:t>
            </a:r>
            <a:endParaRPr lang="en-US" dirty="0"/>
          </a:p>
        </p:txBody>
      </p:sp>
      <p:sp>
        <p:nvSpPr>
          <p:cNvPr id="41" name="TextBox 40"/>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3467518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Screen shot 2013-09-30 at 1.0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611" y="3930728"/>
            <a:ext cx="3307959" cy="2295935"/>
          </a:xfrm>
          <a:prstGeom prst="rect">
            <a:avLst/>
          </a:prstGeom>
          <a:effectLst>
            <a:outerShdw blurRad="50800" dist="38100" dir="2700000" algn="tl" rotWithShape="0">
              <a:srgbClr val="000000">
                <a:alpha val="43000"/>
              </a:srgbClr>
            </a:outerShdw>
          </a:effectLst>
        </p:spPr>
      </p:pic>
      <p:pic>
        <p:nvPicPr>
          <p:cNvPr id="89" name="Picture 88"/>
          <p:cNvPicPr>
            <a:picLocks noChangeAspect="1"/>
          </p:cNvPicPr>
          <p:nvPr/>
        </p:nvPicPr>
        <p:blipFill>
          <a:blip r:embed="rId4"/>
          <a:stretch>
            <a:fillRect/>
          </a:stretch>
        </p:blipFill>
        <p:spPr>
          <a:xfrm>
            <a:off x="1079043" y="4004235"/>
            <a:ext cx="1941748" cy="2115011"/>
          </a:xfrm>
          <a:prstGeom prst="rect">
            <a:avLst/>
          </a:prstGeom>
          <a:ln>
            <a:noFill/>
          </a:ln>
          <a:effectLst>
            <a:softEdge rad="112500"/>
          </a:effectLst>
        </p:spPr>
      </p:pic>
      <p:sp>
        <p:nvSpPr>
          <p:cNvPr id="90" name="Content Placeholder 2"/>
          <p:cNvSpPr txBox="1">
            <a:spLocks/>
          </p:cNvSpPr>
          <p:nvPr/>
        </p:nvSpPr>
        <p:spPr bwMode="auto">
          <a:xfrm>
            <a:off x="1223652" y="6096000"/>
            <a:ext cx="2933328" cy="5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2" indent="0">
              <a:buNone/>
            </a:pPr>
            <a:r>
              <a:rPr lang="en-US" sz="1800" dirty="0" err="1" smtClean="0">
                <a:latin typeface="Arial"/>
                <a:cs typeface="Arial"/>
              </a:rPr>
              <a:t>metagenomes</a:t>
            </a:r>
            <a:endParaRPr lang="en-US" sz="1800" dirty="0">
              <a:latin typeface="Arial"/>
              <a:cs typeface="Arial"/>
            </a:endParaRPr>
          </a:p>
        </p:txBody>
      </p:sp>
      <p:pic>
        <p:nvPicPr>
          <p:cNvPr id="95" name="Picture 94" descr="Screen shot 2013-07-25 at 3.56.15 AM.png"/>
          <p:cNvPicPr>
            <a:picLocks noChangeAspect="1"/>
          </p:cNvPicPr>
          <p:nvPr/>
        </p:nvPicPr>
        <p:blipFill>
          <a:blip r:embed="rId5">
            <a:extLst>
              <a:ext uri="{BEBA8EAE-BF5A-486C-A8C5-ECC9F3942E4B}">
                <a14:imgProps xmlns:a14="http://schemas.microsoft.com/office/drawing/2010/main">
                  <a14:imgLayer r:embed="rId6">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82" name="Down Arrow 81"/>
          <p:cNvSpPr/>
          <p:nvPr/>
        </p:nvSpPr>
        <p:spPr>
          <a:xfrm rot="16200000">
            <a:off x="3677479" y="4915471"/>
            <a:ext cx="668020" cy="705703"/>
          </a:xfrm>
          <a:prstGeom prst="downArrow">
            <a:avLst/>
          </a:prstGeom>
          <a:solidFill>
            <a:srgbClr val="FFFAC9"/>
          </a:solidFill>
          <a:ln>
            <a:solidFill>
              <a:schemeClr val="tx2"/>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8"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3"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8"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600" y="152400"/>
            <a:ext cx="8839200" cy="563562"/>
          </a:xfrm>
        </p:spPr>
        <p:txBody>
          <a:bodyPr/>
          <a:lstStyle/>
          <a:p>
            <a:pPr algn="ctr"/>
            <a:r>
              <a:rPr lang="en-US" sz="2500" dirty="0"/>
              <a:t>Finding microbe-compound associations </a:t>
            </a:r>
            <a:r>
              <a:rPr lang="en-US" sz="2500" dirty="0" smtClean="0"/>
              <a:t>(cont’d)</a:t>
            </a:r>
          </a:p>
        </p:txBody>
      </p:sp>
      <p:sp>
        <p:nvSpPr>
          <p:cNvPr id="30" name="Oval 29"/>
          <p:cNvSpPr/>
          <p:nvPr/>
        </p:nvSpPr>
        <p:spPr>
          <a:xfrm>
            <a:off x="3251059" y="2198255"/>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95193" y="2193417"/>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79212" y="2189368"/>
            <a:ext cx="313044" cy="369332"/>
          </a:xfrm>
          <a:prstGeom prst="rect">
            <a:avLst/>
          </a:prstGeom>
          <a:noFill/>
        </p:spPr>
        <p:txBody>
          <a:bodyPr wrap="none" rtlCol="0">
            <a:spAutoFit/>
          </a:bodyPr>
          <a:lstStyle/>
          <a:p>
            <a:r>
              <a:rPr lang="en-US" dirty="0">
                <a:latin typeface="Arial"/>
                <a:cs typeface="Arial"/>
              </a:rPr>
              <a:t>3</a:t>
            </a:r>
          </a:p>
        </p:txBody>
      </p:sp>
      <p:sp>
        <p:nvSpPr>
          <p:cNvPr id="34" name="TextBox 33"/>
          <p:cNvSpPr txBox="1"/>
          <p:nvPr/>
        </p:nvSpPr>
        <p:spPr>
          <a:xfrm>
            <a:off x="4423402" y="2184533"/>
            <a:ext cx="313044" cy="369332"/>
          </a:xfrm>
          <a:prstGeom prst="rect">
            <a:avLst/>
          </a:prstGeom>
          <a:noFill/>
        </p:spPr>
        <p:txBody>
          <a:bodyPr wrap="none" rtlCol="0">
            <a:spAutoFit/>
          </a:bodyPr>
          <a:lstStyle/>
          <a:p>
            <a:r>
              <a:rPr lang="en-US" dirty="0">
                <a:latin typeface="Arial"/>
                <a:cs typeface="Arial"/>
              </a:rPr>
              <a:t>4</a:t>
            </a:r>
          </a:p>
        </p:txBody>
      </p:sp>
      <p:sp>
        <p:nvSpPr>
          <p:cNvPr id="76" name="Oval 75"/>
          <p:cNvSpPr/>
          <p:nvPr/>
        </p:nvSpPr>
        <p:spPr>
          <a:xfrm>
            <a:off x="953113" y="2193417"/>
            <a:ext cx="362858" cy="362858"/>
          </a:xfrm>
          <a:prstGeom prst="ellipse">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77" name="TextBox 76"/>
          <p:cNvSpPr txBox="1"/>
          <p:nvPr/>
        </p:nvSpPr>
        <p:spPr>
          <a:xfrm>
            <a:off x="990832" y="2186943"/>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78" name="Oval 77"/>
          <p:cNvSpPr/>
          <p:nvPr/>
        </p:nvSpPr>
        <p:spPr>
          <a:xfrm>
            <a:off x="2092398" y="2197403"/>
            <a:ext cx="362858" cy="362858"/>
          </a:xfrm>
          <a:prstGeom prst="ellipse">
            <a:avLst/>
          </a:prstGeom>
          <a:solidFill>
            <a:srgbClr val="D7E4BD"/>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2118078" y="2190932"/>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cxnSp>
        <p:nvCxnSpPr>
          <p:cNvPr id="80" name="Straight Connector 79"/>
          <p:cNvCxnSpPr/>
          <p:nvPr/>
        </p:nvCxnSpPr>
        <p:spPr>
          <a:xfrm>
            <a:off x="2281106" y="2651604"/>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1494854" y="3205901"/>
            <a:ext cx="2678779"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Species identification</a:t>
            </a:r>
          </a:p>
        </p:txBody>
      </p:sp>
      <p:sp>
        <p:nvSpPr>
          <p:cNvPr id="84" name="Content Placeholder 2"/>
          <p:cNvSpPr txBox="1">
            <a:spLocks/>
          </p:cNvSpPr>
          <p:nvPr/>
        </p:nvSpPr>
        <p:spPr bwMode="auto">
          <a:xfrm>
            <a:off x="4966542" y="6186870"/>
            <a:ext cx="3711452" cy="5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2" indent="0">
              <a:buNone/>
            </a:pPr>
            <a:r>
              <a:rPr lang="en-US" sz="1800" dirty="0" smtClean="0">
                <a:latin typeface="Arial"/>
                <a:cs typeface="Arial"/>
              </a:rPr>
              <a:t>species abundance distribution</a:t>
            </a:r>
            <a:endParaRPr lang="en-US" sz="1800" dirty="0">
              <a:latin typeface="Arial"/>
              <a:cs typeface="Arial"/>
            </a:endParaRPr>
          </a:p>
        </p:txBody>
      </p:sp>
      <p:sp>
        <p:nvSpPr>
          <p:cNvPr id="44" name="TextBox 43"/>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2792377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dissolve">
                                      <p:cBhvr>
                                        <p:cTn id="11" dur="500"/>
                                        <p:tgtEl>
                                          <p:spTgt spid="4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dissolve">
                                      <p:cBhvr>
                                        <p:cTn id="1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Screen shot 2013-07-25 at 3.56.15 AM.png"/>
          <p:cNvPicPr>
            <a:picLocks noChangeAspect="1"/>
          </p:cNvPicPr>
          <p:nvPr/>
        </p:nvPicPr>
        <p:blipFill>
          <a:blip r:embed="rId2">
            <a:extLst>
              <a:ext uri="{BEBA8EAE-BF5A-486C-A8C5-ECC9F3942E4B}">
                <a14:imgProps xmlns:a14="http://schemas.microsoft.com/office/drawing/2010/main">
                  <a14:imgLayer r:embed="rId3">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43"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0"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7"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4"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113" y="2185938"/>
            <a:ext cx="362858" cy="362858"/>
          </a:xfrm>
          <a:prstGeom prst="ellipse">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58" name="TextBox 57"/>
          <p:cNvSpPr txBox="1"/>
          <p:nvPr/>
        </p:nvSpPr>
        <p:spPr>
          <a:xfrm>
            <a:off x="990832" y="2179464"/>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73" name="Oval 72"/>
          <p:cNvSpPr/>
          <p:nvPr/>
        </p:nvSpPr>
        <p:spPr>
          <a:xfrm>
            <a:off x="3251059" y="2190776"/>
            <a:ext cx="362858" cy="362858"/>
          </a:xfrm>
          <a:prstGeom prst="ellipse">
            <a:avLst/>
          </a:prstGeom>
          <a:solidFill>
            <a:schemeClr val="accent3">
              <a:lumMod val="40000"/>
              <a:lumOff val="6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395193" y="2185938"/>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3279212" y="2181889"/>
            <a:ext cx="313044" cy="369332"/>
          </a:xfrm>
          <a:prstGeom prst="rect">
            <a:avLst/>
          </a:prstGeom>
          <a:noFill/>
        </p:spPr>
        <p:txBody>
          <a:bodyPr wrap="none" rtlCol="0">
            <a:spAutoFit/>
          </a:bodyPr>
          <a:lstStyle/>
          <a:p>
            <a:r>
              <a:rPr lang="en-US" dirty="0">
                <a:latin typeface="Arial"/>
                <a:cs typeface="Arial"/>
              </a:rPr>
              <a:t>3</a:t>
            </a:r>
          </a:p>
        </p:txBody>
      </p:sp>
      <p:sp>
        <p:nvSpPr>
          <p:cNvPr id="76" name="TextBox 75"/>
          <p:cNvSpPr txBox="1"/>
          <p:nvPr/>
        </p:nvSpPr>
        <p:spPr>
          <a:xfrm>
            <a:off x="4423402" y="2177054"/>
            <a:ext cx="313044" cy="369332"/>
          </a:xfrm>
          <a:prstGeom prst="rect">
            <a:avLst/>
          </a:prstGeom>
          <a:noFill/>
        </p:spPr>
        <p:txBody>
          <a:bodyPr wrap="none" rtlCol="0">
            <a:spAutoFit/>
          </a:bodyPr>
          <a:lstStyle/>
          <a:p>
            <a:r>
              <a:rPr lang="en-US" dirty="0">
                <a:latin typeface="Arial"/>
                <a:cs typeface="Arial"/>
              </a:rPr>
              <a:t>4</a:t>
            </a:r>
          </a:p>
        </p:txBody>
      </p:sp>
      <p:sp>
        <p:nvSpPr>
          <p:cNvPr id="80" name="Oval 79"/>
          <p:cNvSpPr/>
          <p:nvPr/>
        </p:nvSpPr>
        <p:spPr>
          <a:xfrm>
            <a:off x="2092398" y="2189924"/>
            <a:ext cx="362858" cy="362858"/>
          </a:xfrm>
          <a:prstGeom prst="ellipse">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118078" y="2183453"/>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cxnSp>
        <p:nvCxnSpPr>
          <p:cNvPr id="44" name="Straight Connector 43"/>
          <p:cNvCxnSpPr/>
          <p:nvPr/>
        </p:nvCxnSpPr>
        <p:spPr>
          <a:xfrm>
            <a:off x="3429114" y="2657650"/>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840281" y="3146174"/>
            <a:ext cx="4726214"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Import &amp; export metabolite identification</a:t>
            </a:r>
          </a:p>
        </p:txBody>
      </p:sp>
      <p:sp>
        <p:nvSpPr>
          <p:cNvPr id="3" name="Rectangle 2"/>
          <p:cNvSpPr/>
          <p:nvPr/>
        </p:nvSpPr>
        <p:spPr>
          <a:xfrm>
            <a:off x="805004" y="4001150"/>
            <a:ext cx="2350303" cy="16192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95400" y="5443499"/>
            <a:ext cx="5983767" cy="646331"/>
          </a:xfrm>
          <a:prstGeom prst="rect">
            <a:avLst/>
          </a:prstGeom>
          <a:noFill/>
        </p:spPr>
        <p:txBody>
          <a:bodyPr wrap="none" rtlCol="0">
            <a:spAutoFit/>
          </a:bodyPr>
          <a:lstStyle/>
          <a:p>
            <a:pPr algn="ctr"/>
            <a:r>
              <a:rPr lang="en-US" dirty="0" smtClean="0">
                <a:solidFill>
                  <a:srgbClr val="800000"/>
                </a:solidFill>
              </a:rPr>
              <a:t>400+ published references</a:t>
            </a:r>
          </a:p>
          <a:p>
            <a:pPr algn="ctr"/>
            <a:r>
              <a:rPr lang="en-US" dirty="0" smtClean="0">
                <a:solidFill>
                  <a:srgbClr val="800000"/>
                </a:solidFill>
              </a:rPr>
              <a:t>(bibliome of experimentally-validated transport reactions)</a:t>
            </a:r>
            <a:endParaRPr lang="en-US" dirty="0">
              <a:solidFill>
                <a:srgbClr val="800000"/>
              </a:solidFill>
            </a:endParaRPr>
          </a:p>
        </p:txBody>
      </p:sp>
      <p:sp>
        <p:nvSpPr>
          <p:cNvPr id="55" name="Title 1"/>
          <p:cNvSpPr>
            <a:spLocks noGrp="1"/>
          </p:cNvSpPr>
          <p:nvPr>
            <p:ph type="title"/>
          </p:nvPr>
        </p:nvSpPr>
        <p:spPr>
          <a:xfrm>
            <a:off x="228600" y="152400"/>
            <a:ext cx="8839200" cy="563562"/>
          </a:xfrm>
        </p:spPr>
        <p:txBody>
          <a:bodyPr/>
          <a:lstStyle/>
          <a:p>
            <a:pPr algn="ctr"/>
            <a:r>
              <a:rPr lang="en-US" sz="2500" dirty="0"/>
              <a:t>Finding microbe-compound associations </a:t>
            </a:r>
            <a:r>
              <a:rPr lang="en-US" sz="2500" dirty="0" smtClean="0"/>
              <a:t>(cont’d)</a:t>
            </a:r>
          </a:p>
        </p:txBody>
      </p:sp>
      <p:pic>
        <p:nvPicPr>
          <p:cNvPr id="57" name="Picture 56"/>
          <p:cNvPicPr>
            <a:picLocks noChangeAspect="1"/>
          </p:cNvPicPr>
          <p:nvPr/>
        </p:nvPicPr>
        <p:blipFill>
          <a:blip r:embed="rId4"/>
          <a:stretch>
            <a:fillRect/>
          </a:stretch>
        </p:blipFill>
        <p:spPr>
          <a:xfrm>
            <a:off x="840281" y="4003067"/>
            <a:ext cx="6134100" cy="1524000"/>
          </a:xfrm>
          <a:prstGeom prst="rect">
            <a:avLst/>
          </a:prstGeom>
        </p:spPr>
      </p:pic>
      <p:sp>
        <p:nvSpPr>
          <p:cNvPr id="2" name="Rectangle 1"/>
          <p:cNvSpPr/>
          <p:nvPr/>
        </p:nvSpPr>
        <p:spPr>
          <a:xfrm>
            <a:off x="685800" y="3962400"/>
            <a:ext cx="24384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5410200" y="3886200"/>
            <a:ext cx="24384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xtBox 55"/>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38619291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Screen shot 2013-07-25 at 3.56.15 AM.png"/>
          <p:cNvPicPr>
            <a:picLocks noChangeAspect="1"/>
          </p:cNvPicPr>
          <p:nvPr/>
        </p:nvPicPr>
        <p:blipFill>
          <a:blip r:embed="rId2">
            <a:extLst>
              <a:ext uri="{BEBA8EAE-BF5A-486C-A8C5-ECC9F3942E4B}">
                <a14:imgProps xmlns:a14="http://schemas.microsoft.com/office/drawing/2010/main">
                  <a14:imgLayer r:embed="rId3">
                    <a14:imgEffect>
                      <a14:artisticPlasticWrap smoothness="0"/>
                    </a14:imgEffect>
                    <a14:imgEffect>
                      <a14:sharpenSoften amount="5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399524" y="1846681"/>
            <a:ext cx="1714384" cy="1358510"/>
          </a:xfrm>
          <a:prstGeom prst="rect">
            <a:avLst/>
          </a:prstGeom>
        </p:spPr>
      </p:pic>
      <p:sp>
        <p:nvSpPr>
          <p:cNvPr id="43" name="Rectangle 4"/>
          <p:cNvSpPr/>
          <p:nvPr/>
        </p:nvSpPr>
        <p:spPr>
          <a:xfrm>
            <a:off x="907148" y="2132943"/>
            <a:ext cx="979639" cy="659250"/>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00000">
                <a:schemeClr val="bg1">
                  <a:lumMod val="85000"/>
                </a:schemeClr>
              </a:gs>
              <a:gs pos="30000">
                <a:schemeClr val="bg1">
                  <a:lumMod val="9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907148"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657053"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657053" y="2451724"/>
            <a:ext cx="229734" cy="3404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907148"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07148"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0" name="Rectangle 4"/>
          <p:cNvSpPr/>
          <p:nvPr/>
        </p:nvSpPr>
        <p:spPr>
          <a:xfrm>
            <a:off x="2039187"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51000">
                <a:schemeClr val="bg1">
                  <a:lumMod val="85000"/>
                </a:schemeClr>
              </a:gs>
              <a:gs pos="77000">
                <a:schemeClr val="bg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789092"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789092" y="2441430"/>
            <a:ext cx="229734" cy="36285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2039187"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039187"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87" name="Rectangle 4"/>
          <p:cNvSpPr/>
          <p:nvPr/>
        </p:nvSpPr>
        <p:spPr>
          <a:xfrm>
            <a:off x="3190584" y="2132942"/>
            <a:ext cx="979639" cy="659251"/>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0">
                <a:schemeClr val="bg1">
                  <a:lumMod val="75000"/>
                </a:schemeClr>
              </a:gs>
              <a:gs pos="100000">
                <a:schemeClr val="tx2">
                  <a:lumMod val="60000"/>
                  <a:lumOff val="40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940489" y="2120847"/>
            <a:ext cx="229734" cy="332678"/>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943899" y="2439629"/>
            <a:ext cx="229734" cy="376755"/>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190584" y="2792194"/>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190584" y="2132942"/>
            <a:ext cx="0" cy="671347"/>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4" name="Rectangle 4"/>
          <p:cNvSpPr/>
          <p:nvPr/>
        </p:nvSpPr>
        <p:spPr>
          <a:xfrm>
            <a:off x="4334718" y="2120848"/>
            <a:ext cx="979639" cy="671346"/>
          </a:xfrm>
          <a:custGeom>
            <a:avLst/>
            <a:gdLst/>
            <a:ahLst/>
            <a:cxnLst/>
            <a:rect l="l" t="t" r="r" b="b"/>
            <a:pathLst>
              <a:path w="1295324" h="2779485">
                <a:moveTo>
                  <a:pt x="991821" y="0"/>
                </a:moveTo>
                <a:lnTo>
                  <a:pt x="1295324" y="1389743"/>
                </a:lnTo>
                <a:lnTo>
                  <a:pt x="991821" y="2779485"/>
                </a:lnTo>
                <a:close/>
                <a:moveTo>
                  <a:pt x="0" y="0"/>
                </a:moveTo>
                <a:lnTo>
                  <a:pt x="991809" y="0"/>
                </a:lnTo>
                <a:lnTo>
                  <a:pt x="991809" y="2754086"/>
                </a:lnTo>
                <a:lnTo>
                  <a:pt x="0" y="2754086"/>
                </a:lnTo>
                <a:close/>
              </a:path>
            </a:pathLst>
          </a:custGeom>
          <a:gradFill flip="none" rotWithShape="1">
            <a:gsLst>
              <a:gs pos="14000">
                <a:schemeClr val="accent1"/>
              </a:gs>
              <a:gs pos="94000">
                <a:schemeClr val="tx2">
                  <a:lumMod val="50000"/>
                </a:schemeClr>
              </a:gs>
              <a:gs pos="52000">
                <a:schemeClr val="accent1">
                  <a:lumMod val="75000"/>
                </a:schemeClr>
              </a:gs>
            </a:gsLst>
            <a:lin ang="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084623" y="2108752"/>
            <a:ext cx="229734" cy="344773"/>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5084623" y="2453525"/>
            <a:ext cx="229734" cy="338669"/>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4334718" y="2792193"/>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334718" y="2120847"/>
            <a:ext cx="0" cy="671346"/>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039187"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190584" y="2132942"/>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334718" y="2120847"/>
            <a:ext cx="749905"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113" y="2185938"/>
            <a:ext cx="362858" cy="362858"/>
          </a:xfrm>
          <a:prstGeom prst="ellipse">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58" name="TextBox 57"/>
          <p:cNvSpPr txBox="1"/>
          <p:nvPr/>
        </p:nvSpPr>
        <p:spPr>
          <a:xfrm>
            <a:off x="990832" y="2179464"/>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73" name="Oval 72"/>
          <p:cNvSpPr/>
          <p:nvPr/>
        </p:nvSpPr>
        <p:spPr>
          <a:xfrm>
            <a:off x="3251059" y="2190776"/>
            <a:ext cx="362858" cy="362858"/>
          </a:xfrm>
          <a:prstGeom prst="ellipse">
            <a:avLst/>
          </a:prstGeom>
          <a:solidFill>
            <a:schemeClr val="accent3">
              <a:lumMod val="40000"/>
              <a:lumOff val="6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395193" y="2185938"/>
            <a:ext cx="362858" cy="36285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3279212" y="2181889"/>
            <a:ext cx="313044" cy="369332"/>
          </a:xfrm>
          <a:prstGeom prst="rect">
            <a:avLst/>
          </a:prstGeom>
          <a:noFill/>
        </p:spPr>
        <p:txBody>
          <a:bodyPr wrap="none" rtlCol="0">
            <a:spAutoFit/>
          </a:bodyPr>
          <a:lstStyle/>
          <a:p>
            <a:r>
              <a:rPr lang="en-US" dirty="0">
                <a:latin typeface="Arial"/>
                <a:cs typeface="Arial"/>
              </a:rPr>
              <a:t>3</a:t>
            </a:r>
          </a:p>
        </p:txBody>
      </p:sp>
      <p:sp>
        <p:nvSpPr>
          <p:cNvPr id="76" name="TextBox 75"/>
          <p:cNvSpPr txBox="1"/>
          <p:nvPr/>
        </p:nvSpPr>
        <p:spPr>
          <a:xfrm>
            <a:off x="4423402" y="2177054"/>
            <a:ext cx="313044" cy="369332"/>
          </a:xfrm>
          <a:prstGeom prst="rect">
            <a:avLst/>
          </a:prstGeom>
          <a:noFill/>
        </p:spPr>
        <p:txBody>
          <a:bodyPr wrap="none" rtlCol="0">
            <a:spAutoFit/>
          </a:bodyPr>
          <a:lstStyle/>
          <a:p>
            <a:r>
              <a:rPr lang="en-US" dirty="0">
                <a:latin typeface="Arial"/>
                <a:cs typeface="Arial"/>
              </a:rPr>
              <a:t>4</a:t>
            </a:r>
          </a:p>
        </p:txBody>
      </p:sp>
      <p:sp>
        <p:nvSpPr>
          <p:cNvPr id="80" name="Oval 79"/>
          <p:cNvSpPr/>
          <p:nvPr/>
        </p:nvSpPr>
        <p:spPr>
          <a:xfrm>
            <a:off x="2092398" y="2189924"/>
            <a:ext cx="362858" cy="362858"/>
          </a:xfrm>
          <a:prstGeom prst="ellipse">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118078" y="2183453"/>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cxnSp>
        <p:nvCxnSpPr>
          <p:cNvPr id="44" name="Straight Connector 43"/>
          <p:cNvCxnSpPr/>
          <p:nvPr/>
        </p:nvCxnSpPr>
        <p:spPr>
          <a:xfrm>
            <a:off x="3429114" y="2657650"/>
            <a:ext cx="0" cy="586632"/>
          </a:xfrm>
          <a:prstGeom prst="line">
            <a:avLst/>
          </a:prstGeom>
          <a:ln>
            <a:solidFill>
              <a:srgbClr val="00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840281" y="3146174"/>
            <a:ext cx="4726214"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smtClean="0">
                <a:solidFill>
                  <a:sysClr val="windowText" lastClr="000000"/>
                </a:solidFill>
                <a:latin typeface="Arial" pitchFamily="34" charset="0"/>
                <a:cs typeface="Arial" pitchFamily="34" charset="0"/>
              </a:rPr>
              <a:t>Import &amp; export metabolite identification</a:t>
            </a:r>
          </a:p>
        </p:txBody>
      </p:sp>
      <p:sp>
        <p:nvSpPr>
          <p:cNvPr id="55" name="Title 1"/>
          <p:cNvSpPr>
            <a:spLocks noGrp="1"/>
          </p:cNvSpPr>
          <p:nvPr>
            <p:ph type="title"/>
          </p:nvPr>
        </p:nvSpPr>
        <p:spPr>
          <a:xfrm>
            <a:off x="228600" y="152400"/>
            <a:ext cx="8839200" cy="563562"/>
          </a:xfrm>
        </p:spPr>
        <p:txBody>
          <a:bodyPr/>
          <a:lstStyle/>
          <a:p>
            <a:pPr algn="ctr"/>
            <a:r>
              <a:rPr lang="en-US" sz="2500" dirty="0"/>
              <a:t>Finding microbe-compound associations </a:t>
            </a:r>
            <a:r>
              <a:rPr lang="en-US" sz="2500" dirty="0" smtClean="0"/>
              <a:t>(cont’d)</a:t>
            </a:r>
          </a:p>
        </p:txBody>
      </p:sp>
      <p:sp>
        <p:nvSpPr>
          <p:cNvPr id="7" name="TextBox 6"/>
          <p:cNvSpPr txBox="1"/>
          <p:nvPr/>
        </p:nvSpPr>
        <p:spPr>
          <a:xfrm>
            <a:off x="3505200" y="6143978"/>
            <a:ext cx="2404287" cy="646331"/>
          </a:xfrm>
          <a:prstGeom prst="rect">
            <a:avLst/>
          </a:prstGeom>
          <a:noFill/>
        </p:spPr>
        <p:txBody>
          <a:bodyPr wrap="none" rtlCol="0">
            <a:spAutoFit/>
          </a:bodyPr>
          <a:lstStyle/>
          <a:p>
            <a:pPr algn="ctr"/>
            <a:r>
              <a:rPr lang="en-US" dirty="0" smtClean="0"/>
              <a:t>567 microbial species </a:t>
            </a:r>
          </a:p>
          <a:p>
            <a:pPr algn="ctr"/>
            <a:r>
              <a:rPr lang="en-US" dirty="0" smtClean="0"/>
              <a:t>&amp; 3 host cell-types</a:t>
            </a:r>
            <a:endParaRPr lang="en-US" dirty="0"/>
          </a:p>
        </p:txBody>
      </p:sp>
      <p:pic>
        <p:nvPicPr>
          <p:cNvPr id="59" name="Picture 58"/>
          <p:cNvPicPr>
            <a:picLocks noChangeAspect="1"/>
          </p:cNvPicPr>
          <p:nvPr/>
        </p:nvPicPr>
        <p:blipFill>
          <a:blip r:embed="rId4"/>
          <a:stretch>
            <a:fillRect/>
          </a:stretch>
        </p:blipFill>
        <p:spPr>
          <a:xfrm>
            <a:off x="1143000" y="3920010"/>
            <a:ext cx="7241271" cy="2633190"/>
          </a:xfrm>
          <a:prstGeom prst="rect">
            <a:avLst/>
          </a:prstGeom>
        </p:spPr>
      </p:pic>
      <p:sp>
        <p:nvSpPr>
          <p:cNvPr id="41" name="TextBox 40"/>
          <p:cNvSpPr txBox="1"/>
          <p:nvPr/>
        </p:nvSpPr>
        <p:spPr>
          <a:xfrm>
            <a:off x="8462204" y="6555515"/>
            <a:ext cx="688297" cy="307777"/>
          </a:xfrm>
          <a:prstGeom prst="rect">
            <a:avLst/>
          </a:prstGeom>
          <a:noFill/>
        </p:spPr>
        <p:txBody>
          <a:bodyPr wrap="none" rtlCol="0">
            <a:spAutoFit/>
          </a:bodyPr>
          <a:lstStyle/>
          <a:p>
            <a:pPr algn="r"/>
            <a:r>
              <a:rPr lang="en-US" sz="1400" dirty="0"/>
              <a:t>5</a:t>
            </a:r>
            <a:r>
              <a:rPr lang="en-US" sz="1400" dirty="0" smtClean="0"/>
              <a:t> of 17</a:t>
            </a:r>
            <a:endParaRPr lang="en-US" sz="1400" dirty="0"/>
          </a:p>
        </p:txBody>
      </p:sp>
    </p:spTree>
    <p:extLst>
      <p:ext uri="{BB962C8B-B14F-4D97-AF65-F5344CB8AC3E}">
        <p14:creationId xmlns:p14="http://schemas.microsoft.com/office/powerpoint/2010/main" val="3388265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1753</TotalTime>
  <Words>1619</Words>
  <Application>Microsoft Macintosh PowerPoint</Application>
  <PresentationFormat>On-screen Show (4:3)</PresentationFormat>
  <Paragraphs>323</Paragraphs>
  <Slides>27</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Global metabolic interaction network of the human gut microbiota for context-specific  community-scale analysis</vt:lpstr>
      <vt:lpstr>Our gut microbiome is closely tied to overall health </vt:lpstr>
      <vt:lpstr>How can we study global interactions within  a complex gut microbial community?</vt:lpstr>
      <vt:lpstr>Interactions among gut microbes via metabolic cross-feeding</vt:lpstr>
      <vt:lpstr>PowerPoint Presentation</vt:lpstr>
      <vt:lpstr>Finding microbe-compound associations (cont’d)</vt:lpstr>
      <vt:lpstr>Finding microbe-compound associations (cont’d)</vt:lpstr>
      <vt:lpstr>Finding microbe-compound associations (cont’d)</vt:lpstr>
      <vt:lpstr>Finding microbe-compound associations (cont’d)</vt:lpstr>
      <vt:lpstr>Finding microbe-compound associations (cont’d)</vt:lpstr>
      <vt:lpstr>Finding microbe-compound associations (cont’d)</vt:lpstr>
      <vt:lpstr>Microbe-Compound bipartite network</vt:lpstr>
      <vt:lpstr>Microbe-compound bipartite network (NJS16)</vt:lpstr>
      <vt:lpstr>Microbe-compound bipartite network (NJS16)</vt:lpstr>
      <vt:lpstr>PowerPoint Presentation</vt:lpstr>
      <vt:lpstr>PowerPoint Presentation</vt:lpstr>
      <vt:lpstr>PowerPoint Presentation</vt:lpstr>
      <vt:lpstr>PowerPoint Presentation</vt:lpstr>
      <vt:lpstr>Modeling growth within gut microbiome community: Characterizing growth influence of one microbe to another</vt:lpstr>
      <vt:lpstr>Modeling growth within gut microbiome community: Characterizing growth influence</vt:lpstr>
      <vt:lpstr>Categorization of microbiome samples</vt:lpstr>
      <vt:lpstr>Metabolic influence network (Male / mid-age / normal BMI) </vt:lpstr>
      <vt:lpstr>Community metabolic influence of a microbial entity i (Φi): To how many total community members does i exert a very positive  or negative influence? (directly or indirectly)</vt:lpstr>
      <vt:lpstr>Network Influencers: microbial species or groups with relatively large metabolic influence</vt:lpstr>
      <vt:lpstr>Macromolecule degradation is a  key hallmark of network influencers</vt:lpstr>
      <vt:lpstr>Top 5 most commonly produced metabolites of control &amp; T2D microbial entities</vt:lpstr>
      <vt:lpstr>Take-home messages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Jaeyun Sung</dc:creator>
  <cp:lastModifiedBy>Jaeyun Sung</cp:lastModifiedBy>
  <cp:revision>71</cp:revision>
  <dcterms:created xsi:type="dcterms:W3CDTF">2017-12-18T05:50:15Z</dcterms:created>
  <dcterms:modified xsi:type="dcterms:W3CDTF">2018-02-12T18:28:44Z</dcterms:modified>
</cp:coreProperties>
</file>